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F000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Язык крымских готов. Социолингвистический аспект изучения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58118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Д.А. Шалыга</a:t>
            </a:r>
          </a:p>
          <a:p>
            <a:pPr algn="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Лаборатория «Византийский Крым»</a:t>
            </a:r>
          </a:p>
          <a:p>
            <a:pPr algn="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КФУ им. В.И. Вернадского</a:t>
            </a: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/>
          <a:lstStyle/>
          <a:p>
            <a:r>
              <a:rPr lang="ru-RU" dirty="0" smtClean="0"/>
              <a:t>Надпись I.2:</a:t>
            </a:r>
            <a:br>
              <a:rPr lang="ru-RU" dirty="0" smtClean="0"/>
            </a:br>
            <a:r>
              <a:rPr lang="ru-RU" dirty="0" smtClean="0"/>
              <a:t>FAHILPSKAL Þ SÞ ?SWI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smtClean="0"/>
              <a:t>Господи, помоги рабу твоему …)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9144000" cy="179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. 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00042"/>
            <a:ext cx="7240319" cy="54292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Трехстрочная надпись I.4: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1</a:t>
            </a:r>
            <a:r>
              <a:rPr lang="ru-RU" sz="4000" dirty="0" smtClean="0"/>
              <a:t>. FAHILPSKALKISÞEIN (Господи, помоги рабу твоему)</a:t>
            </a:r>
          </a:p>
          <a:p>
            <a:r>
              <a:rPr lang="ru-RU" sz="4000" dirty="0" smtClean="0"/>
              <a:t>2. ?AMJA? ?S USWINAG (Дамиану? из …)</a:t>
            </a:r>
          </a:p>
          <a:p>
            <a:r>
              <a:rPr lang="ru-RU" sz="4000" dirty="0" smtClean="0"/>
              <a:t>3. JAHFRAWAURTIS (и грешнику)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Надпись II.1:</a:t>
            </a:r>
            <a:br>
              <a:rPr lang="ru-RU" dirty="0" smtClean="0"/>
            </a:br>
            <a:r>
              <a:rPr lang="ru-RU" dirty="0" smtClean="0"/>
              <a:t>ISJAHFRAWAURTISDAMJAN </a:t>
            </a:r>
            <a:br>
              <a:rPr lang="ru-RU" dirty="0" smtClean="0"/>
            </a:br>
            <a:r>
              <a:rPr lang="ru-RU" dirty="0" smtClean="0"/>
              <a:t>(… и грешника(у) Дамиана(у))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91440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. 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57224" y="0"/>
            <a:ext cx="714375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378621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28596" y="1600200"/>
            <a:ext cx="4214842" cy="4525963"/>
          </a:xfrm>
        </p:spPr>
        <p:txBody>
          <a:bodyPr/>
          <a:lstStyle/>
          <a:p>
            <a:r>
              <a:rPr lang="ru-RU" sz="4400" dirty="0" smtClean="0"/>
              <a:t>Вопрос об использовании крымскими готами письменности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5000628" y="1600200"/>
            <a:ext cx="4143372" cy="4525963"/>
          </a:xfrm>
        </p:spPr>
        <p:txBody>
          <a:bodyPr/>
          <a:lstStyle/>
          <a:p>
            <a:r>
              <a:rPr lang="ru-RU" sz="4400" dirty="0" smtClean="0"/>
              <a:t>Вопрос о двуязычии крымских готов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Vita_Constantini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7878762" cy="55546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smtClean="0"/>
              <a:t>Житие </a:t>
            </a:r>
            <a:r>
              <a:rPr lang="ru-RU" dirty="0" smtClean="0"/>
              <a:t>Константина, XVI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«Мы же </a:t>
            </a:r>
            <a:r>
              <a:rPr lang="ru-RU" dirty="0" err="1" smtClean="0"/>
              <a:t>народъ</a:t>
            </a:r>
            <a:r>
              <a:rPr lang="ru-RU" dirty="0" smtClean="0"/>
              <a:t> много </a:t>
            </a:r>
            <a:r>
              <a:rPr lang="ru-RU" dirty="0" err="1" smtClean="0"/>
              <a:t>знаемъ</a:t>
            </a:r>
            <a:r>
              <a:rPr lang="ru-RU" dirty="0" smtClean="0"/>
              <a:t>, </a:t>
            </a:r>
            <a:r>
              <a:rPr lang="ru-RU" dirty="0" err="1" smtClean="0"/>
              <a:t>книгы</a:t>
            </a:r>
            <a:r>
              <a:rPr lang="ru-RU" dirty="0" smtClean="0"/>
              <a:t> </a:t>
            </a:r>
            <a:r>
              <a:rPr lang="ru-RU" dirty="0" err="1" smtClean="0"/>
              <a:t>оумеюще</a:t>
            </a:r>
            <a:r>
              <a:rPr lang="ru-RU" dirty="0" smtClean="0"/>
              <a:t>, и </a:t>
            </a:r>
            <a:r>
              <a:rPr lang="ru-RU" dirty="0" err="1" smtClean="0"/>
              <a:t>Богоу</a:t>
            </a:r>
            <a:r>
              <a:rPr lang="ru-RU" dirty="0" smtClean="0"/>
              <a:t> </a:t>
            </a:r>
            <a:r>
              <a:rPr lang="ru-RU" dirty="0" err="1" smtClean="0"/>
              <a:t>славоу</a:t>
            </a:r>
            <a:r>
              <a:rPr lang="ru-RU" dirty="0" smtClean="0"/>
              <a:t> </a:t>
            </a:r>
            <a:r>
              <a:rPr lang="ru-RU" dirty="0" err="1" smtClean="0"/>
              <a:t>въздающе</a:t>
            </a:r>
            <a:r>
              <a:rPr lang="ru-RU" dirty="0" smtClean="0"/>
              <a:t> </a:t>
            </a:r>
            <a:r>
              <a:rPr lang="ru-RU" dirty="0" err="1" smtClean="0"/>
              <a:t>къждо</a:t>
            </a:r>
            <a:r>
              <a:rPr lang="ru-RU" dirty="0" smtClean="0"/>
              <a:t> </a:t>
            </a:r>
            <a:r>
              <a:rPr lang="ru-RU" dirty="0" err="1" smtClean="0"/>
              <a:t>своимъ</a:t>
            </a:r>
            <a:r>
              <a:rPr lang="ru-RU" dirty="0" smtClean="0"/>
              <a:t> </a:t>
            </a:r>
            <a:r>
              <a:rPr lang="ru-RU" dirty="0" err="1" smtClean="0"/>
              <a:t>езыкωмъ</a:t>
            </a:r>
            <a:r>
              <a:rPr lang="ru-RU" dirty="0" smtClean="0"/>
              <a:t>. Яве же </a:t>
            </a:r>
            <a:r>
              <a:rPr lang="ru-RU" dirty="0" err="1" smtClean="0"/>
              <a:t>соуть</a:t>
            </a:r>
            <a:r>
              <a:rPr lang="ru-RU" dirty="0" smtClean="0"/>
              <a:t> си: </a:t>
            </a:r>
            <a:r>
              <a:rPr lang="ru-RU" dirty="0" err="1" smtClean="0"/>
              <a:t>армены</a:t>
            </a:r>
            <a:r>
              <a:rPr lang="ru-RU" dirty="0" smtClean="0"/>
              <a:t>, перси, </a:t>
            </a:r>
            <a:r>
              <a:rPr lang="ru-RU" dirty="0" err="1" smtClean="0"/>
              <a:t>авазгы</a:t>
            </a:r>
            <a:r>
              <a:rPr lang="ru-RU" dirty="0" smtClean="0"/>
              <a:t>, </a:t>
            </a:r>
            <a:r>
              <a:rPr lang="ru-RU" dirty="0" err="1" smtClean="0"/>
              <a:t>иверы</a:t>
            </a:r>
            <a:r>
              <a:rPr lang="ru-RU" dirty="0" smtClean="0"/>
              <a:t>, </a:t>
            </a:r>
            <a:r>
              <a:rPr lang="ru-RU" dirty="0" err="1" smtClean="0"/>
              <a:t>соугды</a:t>
            </a:r>
            <a:r>
              <a:rPr lang="ru-RU" dirty="0" smtClean="0"/>
              <a:t>, </a:t>
            </a:r>
            <a:r>
              <a:rPr lang="ru-RU" dirty="0" err="1" smtClean="0"/>
              <a:t>готфи</a:t>
            </a:r>
            <a:r>
              <a:rPr lang="ru-RU" dirty="0" smtClean="0"/>
              <a:t>, </a:t>
            </a:r>
            <a:r>
              <a:rPr lang="ru-RU" dirty="0" err="1" smtClean="0"/>
              <a:t>обри</a:t>
            </a:r>
            <a:r>
              <a:rPr lang="ru-RU" dirty="0" smtClean="0"/>
              <a:t>, </a:t>
            </a:r>
            <a:r>
              <a:rPr lang="ru-RU" dirty="0" err="1" smtClean="0"/>
              <a:t>турьси</a:t>
            </a:r>
            <a:r>
              <a:rPr lang="ru-RU" dirty="0" smtClean="0"/>
              <a:t>, </a:t>
            </a:r>
            <a:r>
              <a:rPr lang="ru-RU" dirty="0" err="1" smtClean="0"/>
              <a:t>козари</a:t>
            </a:r>
            <a:r>
              <a:rPr lang="ru-RU" dirty="0" smtClean="0"/>
              <a:t>, </a:t>
            </a:r>
            <a:r>
              <a:rPr lang="ru-RU" dirty="0" err="1" smtClean="0"/>
              <a:t>аравлѩне, егυпты </a:t>
            </a:r>
            <a:r>
              <a:rPr lang="ru-RU" dirty="0" smtClean="0"/>
              <a:t>и </a:t>
            </a:r>
            <a:r>
              <a:rPr lang="ru-RU" dirty="0" err="1" smtClean="0"/>
              <a:t>инымнωзи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«Мы </a:t>
            </a:r>
            <a:r>
              <a:rPr lang="ru-RU" dirty="0" smtClean="0"/>
              <a:t>же знаем многие народы, что владеют искусством письма и воздают хвалу Богу каждый на своем языке. Известно, что таковы: армяне, персы, абхазы, грузины, </a:t>
            </a:r>
            <a:r>
              <a:rPr lang="ru-RU" dirty="0" err="1" smtClean="0"/>
              <a:t>согдийцы</a:t>
            </a:r>
            <a:r>
              <a:rPr lang="ru-RU" dirty="0" smtClean="0"/>
              <a:t>, готы, авары, турки, хазары, арабы, египтяне, сирийцы и иные многие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dirty="0" smtClean="0"/>
              <a:t>Житие Константина,</a:t>
            </a:r>
            <a:r>
              <a:rPr lang="ru-RU" dirty="0" smtClean="0"/>
              <a:t> VIII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85791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«Обрѣте </a:t>
            </a:r>
            <a:r>
              <a:rPr lang="ru-RU" dirty="0" smtClean="0"/>
              <a:t>же ту </a:t>
            </a:r>
            <a:r>
              <a:rPr lang="ru-RU" dirty="0" err="1" smtClean="0"/>
              <a:t>Еваньгѣлье </a:t>
            </a:r>
            <a:r>
              <a:rPr lang="ru-RU" dirty="0" smtClean="0"/>
              <a:t>и Псалтырь, </a:t>
            </a:r>
            <a:r>
              <a:rPr lang="ru-RU" dirty="0" err="1" smtClean="0"/>
              <a:t>русьскы</a:t>
            </a:r>
            <a:r>
              <a:rPr lang="ru-RU" dirty="0" smtClean="0"/>
              <a:t> </a:t>
            </a:r>
            <a:r>
              <a:rPr lang="ru-RU" dirty="0" err="1" smtClean="0"/>
              <a:t>писмены</a:t>
            </a:r>
            <a:r>
              <a:rPr lang="ru-RU" dirty="0" smtClean="0"/>
              <a:t> писано, и </a:t>
            </a:r>
            <a:r>
              <a:rPr lang="ru-RU" dirty="0" err="1" smtClean="0"/>
              <a:t>чьловека</a:t>
            </a:r>
            <a:r>
              <a:rPr lang="ru-RU" dirty="0" smtClean="0"/>
              <a:t> </a:t>
            </a:r>
            <a:r>
              <a:rPr lang="ru-RU" dirty="0" err="1" smtClean="0"/>
              <a:t>обрѣтъ</a:t>
            </a:r>
            <a:r>
              <a:rPr lang="ru-RU" dirty="0" smtClean="0"/>
              <a:t>, </a:t>
            </a:r>
            <a:r>
              <a:rPr lang="ru-RU" dirty="0" err="1" smtClean="0"/>
              <a:t>глаголюща</a:t>
            </a:r>
            <a:r>
              <a:rPr lang="ru-RU" dirty="0" smtClean="0"/>
              <a:t> тою </a:t>
            </a:r>
            <a:r>
              <a:rPr lang="ru-RU" dirty="0" err="1" smtClean="0"/>
              <a:t>бесѣдою</a:t>
            </a:r>
            <a:r>
              <a:rPr lang="ru-RU" dirty="0" smtClean="0"/>
              <a:t>. И </a:t>
            </a:r>
            <a:r>
              <a:rPr lang="ru-RU" dirty="0" err="1" smtClean="0"/>
              <a:t>бесѣдовавъ </a:t>
            </a:r>
            <a:r>
              <a:rPr lang="ru-RU" dirty="0" smtClean="0"/>
              <a:t>с </a:t>
            </a:r>
            <a:r>
              <a:rPr lang="ru-RU" dirty="0" err="1" smtClean="0"/>
              <a:t>нимь</a:t>
            </a:r>
            <a:r>
              <a:rPr lang="ru-RU" dirty="0" smtClean="0"/>
              <a:t> и силу </a:t>
            </a:r>
            <a:r>
              <a:rPr lang="ru-RU" dirty="0" err="1" smtClean="0"/>
              <a:t>рѣчи приимъ</a:t>
            </a:r>
            <a:r>
              <a:rPr lang="ru-RU" dirty="0" smtClean="0"/>
              <a:t>, </a:t>
            </a:r>
            <a:r>
              <a:rPr lang="ru-RU" dirty="0" err="1" smtClean="0"/>
              <a:t>своеи</a:t>
            </a:r>
            <a:r>
              <a:rPr lang="ru-RU" dirty="0" smtClean="0"/>
              <a:t> </a:t>
            </a:r>
            <a:r>
              <a:rPr lang="ru-RU" dirty="0" err="1" smtClean="0"/>
              <a:t>бесѣдѣ прикладая</a:t>
            </a:r>
            <a:r>
              <a:rPr lang="ru-RU" dirty="0" smtClean="0"/>
              <a:t> различно </a:t>
            </a:r>
            <a:r>
              <a:rPr lang="ru-RU" dirty="0" err="1" smtClean="0"/>
              <a:t>писмена</a:t>
            </a:r>
            <a:r>
              <a:rPr lang="ru-RU" dirty="0" smtClean="0"/>
              <a:t> </a:t>
            </a:r>
            <a:r>
              <a:rPr lang="ru-RU" dirty="0" err="1" smtClean="0"/>
              <a:t>гласьная</a:t>
            </a:r>
            <a:r>
              <a:rPr lang="ru-RU" dirty="0" smtClean="0"/>
              <a:t> и </a:t>
            </a:r>
            <a:r>
              <a:rPr lang="ru-RU" dirty="0" err="1" smtClean="0"/>
              <a:t>съгласная</a:t>
            </a:r>
            <a:r>
              <a:rPr lang="ru-RU" dirty="0" smtClean="0"/>
              <a:t>. И </a:t>
            </a:r>
            <a:r>
              <a:rPr lang="ru-RU" dirty="0" err="1" smtClean="0"/>
              <a:t>къ</a:t>
            </a:r>
            <a:r>
              <a:rPr lang="ru-RU" dirty="0" smtClean="0"/>
              <a:t> Богу молитву держа, </a:t>
            </a:r>
            <a:r>
              <a:rPr lang="ru-RU" dirty="0" err="1" smtClean="0"/>
              <a:t>въскорѣ начатъ</a:t>
            </a:r>
            <a:r>
              <a:rPr lang="ru-RU" dirty="0" smtClean="0"/>
              <a:t> чисти и </a:t>
            </a:r>
            <a:r>
              <a:rPr lang="ru-RU" dirty="0" err="1" smtClean="0"/>
              <a:t>сказати</a:t>
            </a:r>
            <a:r>
              <a:rPr lang="ru-RU" dirty="0" smtClean="0"/>
              <a:t>. И </a:t>
            </a:r>
            <a:r>
              <a:rPr lang="ru-RU" dirty="0" err="1" smtClean="0"/>
              <a:t>мнозѣ ся</a:t>
            </a:r>
            <a:r>
              <a:rPr lang="ru-RU" dirty="0" smtClean="0"/>
              <a:t> ему </a:t>
            </a:r>
            <a:r>
              <a:rPr lang="ru-RU" dirty="0" err="1" smtClean="0"/>
              <a:t>дивляху</a:t>
            </a:r>
            <a:r>
              <a:rPr lang="ru-RU" dirty="0" smtClean="0"/>
              <a:t>, Бога </a:t>
            </a:r>
            <a:r>
              <a:rPr lang="ru-RU" dirty="0" err="1" smtClean="0"/>
              <a:t>хваляще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</a:t>
            </a:r>
            <a:r>
              <a:rPr lang="ru-RU" dirty="0" smtClean="0"/>
              <a:t>нашел же </a:t>
            </a:r>
            <a:r>
              <a:rPr lang="ru-RU" dirty="0" smtClean="0"/>
              <a:t>здесь </a:t>
            </a:r>
            <a:r>
              <a:rPr lang="ru-RU" dirty="0" smtClean="0"/>
              <a:t>Евангелие и Псалтырь, написанные русскими письменами, и человека нашел, говорящего на том языке, и беседовал с ним, и понял смысл этой речи, и, сравнив ее со своим языком, различил буквы гласные и согласные, и творя молитву Богу, вскоре начал читать и излагать (их), и многие удивлялись ему, хваля Бога»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3228940" cy="5786478"/>
          </a:xfrm>
        </p:spPr>
        <p:txBody>
          <a:bodyPr>
            <a:normAutofit/>
          </a:bodyPr>
          <a:lstStyle/>
          <a:p>
            <a:r>
              <a:rPr lang="ru-RU" dirty="0" err="1" smtClean="0"/>
              <a:t>Жозеф-Жюст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Скалигер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smtClean="0"/>
              <a:t>1540–1609)</a:t>
            </a:r>
            <a:endParaRPr lang="ru-RU" dirty="0"/>
          </a:p>
        </p:txBody>
      </p:sp>
      <p:pic>
        <p:nvPicPr>
          <p:cNvPr id="4" name="Содержимое 3" descr="Scali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214290"/>
            <a:ext cx="5214974" cy="635798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Ожье</a:t>
            </a:r>
            <a:r>
              <a:rPr lang="ru-RU" dirty="0" smtClean="0"/>
              <a:t> </a:t>
            </a:r>
            <a:r>
              <a:rPr lang="ru-RU" dirty="0" err="1" smtClean="0"/>
              <a:t>Гислен</a:t>
            </a:r>
            <a:r>
              <a:rPr lang="ru-RU" dirty="0" smtClean="0"/>
              <a:t> де </a:t>
            </a:r>
            <a:r>
              <a:rPr lang="ru-RU" dirty="0" err="1" smtClean="0"/>
              <a:t>Бусбек</a:t>
            </a:r>
            <a:r>
              <a:rPr lang="ru-RU" dirty="0" smtClean="0"/>
              <a:t> </a:t>
            </a:r>
            <a:r>
              <a:rPr lang="ru-RU" dirty="0" smtClean="0"/>
              <a:t>(1522-1592)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Autofit/>
          </a:bodyPr>
          <a:lstStyle/>
          <a:p>
            <a:r>
              <a:rPr lang="ru-RU" sz="3600" dirty="0" smtClean="0"/>
              <a:t>«</a:t>
            </a:r>
            <a:r>
              <a:rPr lang="ru-RU" sz="3600" dirty="0" err="1" smtClean="0"/>
              <a:t>Itaque</a:t>
            </a:r>
            <a:r>
              <a:rPr lang="ru-RU" sz="3600" dirty="0" smtClean="0"/>
              <a:t> </a:t>
            </a:r>
            <a:r>
              <a:rPr lang="ru-RU" sz="3600" dirty="0" err="1" smtClean="0"/>
              <a:t>me</a:t>
            </a:r>
            <a:r>
              <a:rPr lang="ru-RU" sz="3600" dirty="0" smtClean="0"/>
              <a:t> </a:t>
            </a:r>
            <a:r>
              <a:rPr lang="ru-RU" sz="3600" dirty="0" err="1" smtClean="0"/>
              <a:t>diu</a:t>
            </a:r>
            <a:r>
              <a:rPr lang="ru-RU" sz="3600" dirty="0" smtClean="0"/>
              <a:t> </a:t>
            </a:r>
            <a:r>
              <a:rPr lang="ru-RU" sz="3600" dirty="0" err="1" smtClean="0"/>
              <a:t>cupiditas</a:t>
            </a:r>
            <a:r>
              <a:rPr lang="ru-RU" sz="3600" dirty="0" smtClean="0"/>
              <a:t> </a:t>
            </a:r>
            <a:r>
              <a:rPr lang="ru-RU" sz="3600" dirty="0" err="1" smtClean="0"/>
              <a:t>tenuit</a:t>
            </a:r>
            <a:r>
              <a:rPr lang="ru-RU" sz="3600" dirty="0" smtClean="0"/>
              <a:t> </a:t>
            </a:r>
            <a:r>
              <a:rPr lang="ru-RU" sz="3600" dirty="0" err="1" smtClean="0"/>
              <a:t>videndi</a:t>
            </a:r>
            <a:r>
              <a:rPr lang="ru-RU" sz="3600" dirty="0" smtClean="0"/>
              <a:t> </a:t>
            </a:r>
            <a:r>
              <a:rPr lang="ru-RU" sz="3600" dirty="0" err="1" smtClean="0"/>
              <a:t>ab</a:t>
            </a:r>
            <a:r>
              <a:rPr lang="ru-RU" sz="3600" dirty="0" smtClean="0"/>
              <a:t> </a:t>
            </a:r>
            <a:r>
              <a:rPr lang="ru-RU" sz="3600" dirty="0" err="1" smtClean="0"/>
              <a:t>ea</a:t>
            </a:r>
            <a:r>
              <a:rPr lang="ru-RU" sz="3600" dirty="0" smtClean="0"/>
              <a:t> </a:t>
            </a:r>
            <a:r>
              <a:rPr lang="ru-RU" sz="3600" dirty="0" err="1" smtClean="0"/>
              <a:t>gente</a:t>
            </a:r>
            <a:r>
              <a:rPr lang="ru-RU" sz="3600" dirty="0" smtClean="0"/>
              <a:t> </a:t>
            </a:r>
            <a:r>
              <a:rPr lang="ru-RU" sz="3600" dirty="0" err="1" smtClean="0"/>
              <a:t>aliquem</a:t>
            </a:r>
            <a:r>
              <a:rPr lang="ru-RU" sz="3600" dirty="0" smtClean="0"/>
              <a:t>, </a:t>
            </a:r>
            <a:r>
              <a:rPr lang="ru-RU" sz="3600" dirty="0" err="1" smtClean="0"/>
              <a:t>et</a:t>
            </a:r>
            <a:r>
              <a:rPr lang="ru-RU" sz="3600" dirty="0" smtClean="0"/>
              <a:t> </a:t>
            </a:r>
            <a:r>
              <a:rPr lang="ru-RU" sz="3600" dirty="0" err="1" smtClean="0"/>
              <a:t>si</a:t>
            </a:r>
            <a:r>
              <a:rPr lang="ru-RU" sz="3600" dirty="0" smtClean="0"/>
              <a:t> </a:t>
            </a:r>
            <a:r>
              <a:rPr lang="ru-RU" sz="3600" dirty="0" err="1" smtClean="0"/>
              <a:t>fieri</a:t>
            </a:r>
            <a:r>
              <a:rPr lang="ru-RU" sz="3600" dirty="0" smtClean="0"/>
              <a:t> </a:t>
            </a:r>
            <a:r>
              <a:rPr lang="ru-RU" sz="3600" dirty="0" err="1" smtClean="0"/>
              <a:t>posset</a:t>
            </a:r>
            <a:r>
              <a:rPr lang="ru-RU" sz="3600" dirty="0" smtClean="0"/>
              <a:t> </a:t>
            </a:r>
            <a:r>
              <a:rPr lang="ru-RU" sz="3600" dirty="0" err="1" smtClean="0"/>
              <a:t>inde</a:t>
            </a:r>
            <a:r>
              <a:rPr lang="ru-RU" sz="3600" dirty="0" smtClean="0"/>
              <a:t> </a:t>
            </a:r>
            <a:r>
              <a:rPr lang="ru-RU" sz="3600" dirty="0" err="1" smtClean="0"/>
              <a:t>eruendi</a:t>
            </a:r>
            <a:r>
              <a:rPr lang="ru-RU" sz="3600" dirty="0" smtClean="0"/>
              <a:t> </a:t>
            </a:r>
            <a:r>
              <a:rPr lang="ru-RU" sz="3600" dirty="0" err="1" smtClean="0"/>
              <a:t>aliquid</a:t>
            </a:r>
            <a:r>
              <a:rPr lang="ru-RU" sz="3600" dirty="0" smtClean="0"/>
              <a:t> </a:t>
            </a:r>
            <a:r>
              <a:rPr lang="ru-RU" sz="3600" dirty="0" err="1" smtClean="0"/>
              <a:t>quod</a:t>
            </a:r>
            <a:r>
              <a:rPr lang="ru-RU" sz="3600" dirty="0" smtClean="0"/>
              <a:t> </a:t>
            </a:r>
            <a:r>
              <a:rPr lang="ru-RU" sz="3600" dirty="0" err="1" smtClean="0"/>
              <a:t>ea</a:t>
            </a:r>
            <a:r>
              <a:rPr lang="ru-RU" sz="3600" dirty="0" smtClean="0"/>
              <a:t> </a:t>
            </a:r>
            <a:r>
              <a:rPr lang="ru-RU" sz="3600" dirty="0" err="1" smtClean="0"/>
              <a:t>lingua</a:t>
            </a:r>
            <a:r>
              <a:rPr lang="ru-RU" sz="3600" dirty="0" smtClean="0"/>
              <a:t> </a:t>
            </a:r>
            <a:r>
              <a:rPr lang="ru-RU" sz="3600" dirty="0" err="1" smtClean="0"/>
              <a:t>scriptum</a:t>
            </a:r>
            <a:r>
              <a:rPr lang="ru-RU" sz="3600" dirty="0" smtClean="0"/>
              <a:t> </a:t>
            </a:r>
            <a:r>
              <a:rPr lang="ru-RU" sz="3600" dirty="0" err="1" smtClean="0"/>
              <a:t>esset</a:t>
            </a:r>
            <a:r>
              <a:rPr lang="ru-RU" sz="3600" dirty="0" smtClean="0"/>
              <a:t>, </a:t>
            </a:r>
            <a:r>
              <a:rPr lang="ru-RU" sz="3600" dirty="0" err="1" smtClean="0"/>
              <a:t>sed</a:t>
            </a:r>
            <a:r>
              <a:rPr lang="ru-RU" sz="3600" dirty="0" smtClean="0"/>
              <a:t> </a:t>
            </a:r>
            <a:r>
              <a:rPr lang="ru-RU" sz="3600" dirty="0" err="1" smtClean="0"/>
              <a:t>hoc</a:t>
            </a:r>
            <a:r>
              <a:rPr lang="ru-RU" sz="3600" dirty="0" smtClean="0"/>
              <a:t> </a:t>
            </a:r>
            <a:r>
              <a:rPr lang="ru-RU" sz="3600" dirty="0" err="1" smtClean="0"/>
              <a:t>consequi</a:t>
            </a:r>
            <a:r>
              <a:rPr lang="ru-RU" sz="3600" dirty="0" smtClean="0"/>
              <a:t> </a:t>
            </a:r>
            <a:r>
              <a:rPr lang="ru-RU" sz="3600" dirty="0" err="1" smtClean="0"/>
              <a:t>non</a:t>
            </a:r>
            <a:r>
              <a:rPr lang="ru-RU" sz="3600" dirty="0" smtClean="0"/>
              <a:t> </a:t>
            </a:r>
            <a:r>
              <a:rPr lang="ru-RU" sz="3600" dirty="0" err="1" smtClean="0"/>
              <a:t>potui</a:t>
            </a:r>
            <a:r>
              <a:rPr lang="ru-RU" sz="3600" dirty="0" smtClean="0"/>
              <a:t>» </a:t>
            </a:r>
            <a:endParaRPr lang="ru-RU" sz="3600" dirty="0" smtClean="0"/>
          </a:p>
          <a:p>
            <a:r>
              <a:rPr lang="ru-RU" sz="3600" dirty="0" smtClean="0"/>
              <a:t>«</a:t>
            </a:r>
            <a:r>
              <a:rPr lang="ru-RU" sz="3600" dirty="0" smtClean="0"/>
              <a:t>Поэтому мне уже давно хотелось видеть кого-нибудь из этого народа, и, если возможно, узнать что-нибудь, что было бы записано на их языке, но не мог этого исполнить</a:t>
            </a:r>
            <a:r>
              <a:rPr lang="ru-RU" sz="3600" dirty="0" smtClean="0"/>
              <a:t>»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.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51436" cy="729218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Многострочная надпись I.1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</a:t>
            </a:r>
            <a:r>
              <a:rPr lang="ru-RU" dirty="0" smtClean="0"/>
              <a:t>ƕASGÞMIKIL </a:t>
            </a:r>
            <a:r>
              <a:rPr lang="ru-RU" dirty="0" smtClean="0"/>
              <a:t>(кто Бог великий)</a:t>
            </a:r>
          </a:p>
          <a:p>
            <a:r>
              <a:rPr lang="ru-RU" dirty="0" smtClean="0"/>
              <a:t>2. SWEGÞUNSAR (как Бог наш)</a:t>
            </a:r>
          </a:p>
          <a:p>
            <a:r>
              <a:rPr lang="ru-RU" dirty="0" smtClean="0"/>
              <a:t>3. ISGÞWAUR??A? (он Бог делал)</a:t>
            </a:r>
          </a:p>
          <a:p>
            <a:r>
              <a:rPr lang="ru-RU" dirty="0" smtClean="0"/>
              <a:t>4. SILDA LEIKA AINS (удивительное один) </a:t>
            </a:r>
          </a:p>
          <a:p>
            <a:r>
              <a:rPr lang="ru-RU" dirty="0" smtClean="0"/>
              <a:t>5. USSTOÞ (воскрес)</a:t>
            </a:r>
          </a:p>
          <a:p>
            <a:r>
              <a:rPr lang="ru-RU" dirty="0" smtClean="0"/>
              <a:t>6. UNDAIW? (на вечность)</a:t>
            </a:r>
          </a:p>
          <a:p>
            <a:r>
              <a:rPr lang="ru-RU" dirty="0" smtClean="0"/>
              <a:t>7. USDAUÞAIM (из мертвых)</a:t>
            </a:r>
          </a:p>
          <a:p>
            <a:r>
              <a:rPr lang="ru-RU" dirty="0" smtClean="0"/>
              <a:t>8. JAHIN MIDJU (и в …)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447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Язык крымских готов. Социолингвистический аспект изучения </vt:lpstr>
      <vt:lpstr>Слайд 2</vt:lpstr>
      <vt:lpstr>Слайд 3</vt:lpstr>
      <vt:lpstr>Житие Константина, XVI</vt:lpstr>
      <vt:lpstr>Житие Константина, VIII</vt:lpstr>
      <vt:lpstr>Жозеф-Жюст Скалигер  (1540–1609)</vt:lpstr>
      <vt:lpstr>Ожье Гислен де Бусбек (1522-1592)</vt:lpstr>
      <vt:lpstr>Слайд 8</vt:lpstr>
      <vt:lpstr>Многострочная надпись I.1 </vt:lpstr>
      <vt:lpstr>Надпись I.2: FAHILPSKAL Þ SÞ ?SWI  (Господи, помоги рабу твоему …)</vt:lpstr>
      <vt:lpstr>Слайд 11</vt:lpstr>
      <vt:lpstr>Трехстрочная надпись I.4: </vt:lpstr>
      <vt:lpstr>Надпись II.1: ISJAHFRAWAURTISDAMJAN  (… и грешника(у) Дамиана(у)) 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крымских готов. Социолингвистический аспект изучения </dc:title>
  <dc:creator>1111</dc:creator>
  <cp:lastModifiedBy>1111</cp:lastModifiedBy>
  <cp:revision>9</cp:revision>
  <dcterms:created xsi:type="dcterms:W3CDTF">2023-11-08T14:05:23Z</dcterms:created>
  <dcterms:modified xsi:type="dcterms:W3CDTF">2023-11-08T20:58:52Z</dcterms:modified>
</cp:coreProperties>
</file>