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eb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60" r:id="rId3"/>
    <p:sldId id="257" r:id="rId4"/>
    <p:sldId id="258" r:id="rId5"/>
    <p:sldId id="308" r:id="rId6"/>
    <p:sldId id="322" r:id="rId7"/>
    <p:sldId id="329" r:id="rId8"/>
    <p:sldId id="363" r:id="rId9"/>
    <p:sldId id="361" r:id="rId10"/>
    <p:sldId id="362" r:id="rId11"/>
    <p:sldId id="364" r:id="rId12"/>
    <p:sldId id="365" r:id="rId13"/>
    <p:sldId id="368" r:id="rId14"/>
    <p:sldId id="349" r:id="rId15"/>
    <p:sldId id="366" r:id="rId16"/>
    <p:sldId id="367" r:id="rId17"/>
    <p:sldId id="371" r:id="rId18"/>
    <p:sldId id="369" r:id="rId19"/>
    <p:sldId id="385" r:id="rId20"/>
    <p:sldId id="370" r:id="rId21"/>
    <p:sldId id="373" r:id="rId22"/>
    <p:sldId id="377" r:id="rId23"/>
    <p:sldId id="374" r:id="rId24"/>
    <p:sldId id="375" r:id="rId25"/>
    <p:sldId id="376" r:id="rId26"/>
    <p:sldId id="386" r:id="rId27"/>
    <p:sldId id="372" r:id="rId28"/>
    <p:sldId id="379" r:id="rId29"/>
    <p:sldId id="380" r:id="rId30"/>
    <p:sldId id="381" r:id="rId31"/>
    <p:sldId id="382" r:id="rId32"/>
    <p:sldId id="388" r:id="rId33"/>
    <p:sldId id="384" r:id="rId34"/>
    <p:sldId id="387" r:id="rId35"/>
    <p:sldId id="392" r:id="rId36"/>
    <p:sldId id="383" r:id="rId37"/>
    <p:sldId id="389" r:id="rId38"/>
    <p:sldId id="390" r:id="rId39"/>
    <p:sldId id="391" r:id="rId40"/>
    <p:sldId id="393" r:id="rId41"/>
    <p:sldId id="394" r:id="rId42"/>
    <p:sldId id="395" r:id="rId43"/>
    <p:sldId id="397" r:id="rId44"/>
    <p:sldId id="396" r:id="rId45"/>
    <p:sldId id="398" r:id="rId46"/>
    <p:sldId id="399" r:id="rId47"/>
    <p:sldId id="401" r:id="rId48"/>
    <p:sldId id="400" r:id="rId49"/>
    <p:sldId id="402" r:id="rId50"/>
    <p:sldId id="404" r:id="rId51"/>
    <p:sldId id="378" r:id="rId52"/>
    <p:sldId id="405" r:id="rId53"/>
    <p:sldId id="406" r:id="rId54"/>
    <p:sldId id="407" r:id="rId55"/>
    <p:sldId id="281" r:id="rId56"/>
    <p:sldId id="403" r:id="rId57"/>
    <p:sldId id="282" r:id="rId58"/>
    <p:sldId id="409" r:id="rId59"/>
    <p:sldId id="411" r:id="rId60"/>
    <p:sldId id="410" r:id="rId61"/>
    <p:sldId id="412" r:id="rId62"/>
    <p:sldId id="408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000"/>
    <a:srgbClr val="FF47A3"/>
    <a:srgbClr val="7E0000"/>
    <a:srgbClr val="028BD0"/>
    <a:srgbClr val="029BE8"/>
    <a:srgbClr val="02A6F8"/>
    <a:srgbClr val="05E198"/>
    <a:srgbClr val="05F5A5"/>
    <a:srgbClr val="FF7DBE"/>
    <a:srgbClr val="FFA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3867" autoAdjust="0"/>
  </p:normalViewPr>
  <p:slideViewPr>
    <p:cSldViewPr>
      <p:cViewPr varScale="1">
        <p:scale>
          <a:sx n="63" d="100"/>
          <a:sy n="63" d="100"/>
        </p:scale>
        <p:origin x="13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645315295490854E-2"/>
          <c:y val="9.2141028103194411E-2"/>
          <c:w val="0.49979755264492304"/>
          <c:h val="0.836043467127584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6941-4E7C-93A3-5DE5C6DFD12D}"/>
              </c:ext>
            </c:extLst>
          </c:dPt>
          <c:dPt>
            <c:idx val="1"/>
            <c:bubble3D val="0"/>
            <c:explosion val="5"/>
            <c:spPr>
              <a:solidFill>
                <a:srgbClr val="0099FF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6941-4E7C-93A3-5DE5C6DFD12D}"/>
              </c:ext>
            </c:extLst>
          </c:dPt>
          <c:dPt>
            <c:idx val="2"/>
            <c:bubble3D val="0"/>
            <c:explosion val="8"/>
            <c:spPr>
              <a:solidFill>
                <a:srgbClr val="00CC6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6941-4E7C-93A3-5DE5C6DFD12D}"/>
              </c:ext>
            </c:extLst>
          </c:dPt>
          <c:dPt>
            <c:idx val="3"/>
            <c:bubble3D val="0"/>
            <c:explosion val="6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6941-4E7C-93A3-5DE5C6DFD12D}"/>
              </c:ext>
            </c:extLst>
          </c:dPt>
          <c:dPt>
            <c:idx val="4"/>
            <c:bubble3D val="0"/>
            <c:explosion val="1"/>
            <c:spPr>
              <a:solidFill>
                <a:srgbClr val="FF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941-4E7C-93A3-5DE5C6DFD12D}"/>
              </c:ext>
            </c:extLst>
          </c:dPt>
          <c:dPt>
            <c:idx val="5"/>
            <c:bubble3D val="0"/>
            <c:explosion val="2"/>
            <c:spPr>
              <a:solidFill>
                <a:srgbClr val="99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941-4E7C-93A3-5DE5C6DFD12D}"/>
              </c:ext>
            </c:extLst>
          </c:dPt>
          <c:dPt>
            <c:idx val="6"/>
            <c:bubble3D val="0"/>
            <c:explosion val="4"/>
            <c:spPr>
              <a:solidFill>
                <a:srgbClr val="CC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941-4E7C-93A3-5DE5C6DFD12D}"/>
              </c:ext>
            </c:extLst>
          </c:dPt>
          <c:dPt>
            <c:idx val="7"/>
            <c:bubble3D val="0"/>
            <c:explosion val="2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6941-4E7C-93A3-5DE5C6DFD12D}"/>
              </c:ext>
            </c:extLst>
          </c:dPt>
          <c:dLbls>
            <c:dLbl>
              <c:idx val="0"/>
              <c:layout>
                <c:manualLayout>
                  <c:x val="-1.6502895815713028E-4"/>
                  <c:y val="6.57448306766532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41-4E7C-93A3-5DE5C6DFD12D}"/>
                </c:ext>
              </c:extLst>
            </c:dLbl>
            <c:dLbl>
              <c:idx val="1"/>
              <c:layout>
                <c:manualLayout>
                  <c:x val="-1.2105594238736687E-2"/>
                  <c:y val="-5.772357723577273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41-4E7C-93A3-5DE5C6DFD12D}"/>
                </c:ext>
              </c:extLst>
            </c:dLbl>
            <c:dLbl>
              <c:idx val="2"/>
              <c:layout>
                <c:manualLayout>
                  <c:x val="-1.4982085779243955E-2"/>
                  <c:y val="6.181103334197434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41-4E7C-93A3-5DE5C6DFD12D}"/>
                </c:ext>
              </c:extLst>
            </c:dLbl>
            <c:dLbl>
              <c:idx val="3"/>
              <c:layout>
                <c:manualLayout>
                  <c:x val="-4.9953431570700976E-3"/>
                  <c:y val="-2.25163253465665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41-4E7C-93A3-5DE5C6DFD12D}"/>
                </c:ext>
              </c:extLst>
            </c:dLbl>
            <c:dLbl>
              <c:idx val="4"/>
              <c:layout>
                <c:manualLayout>
                  <c:x val="2.7457955314026334E-3"/>
                  <c:y val="1.51652902763890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41-4E7C-93A3-5DE5C6DFD12D}"/>
                </c:ext>
              </c:extLst>
            </c:dLbl>
            <c:dLbl>
              <c:idx val="5"/>
              <c:layout>
                <c:manualLayout>
                  <c:x val="8.4867573371510373E-3"/>
                  <c:y val="-3.109596056590487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941-4E7C-93A3-5DE5C6DFD12D}"/>
                </c:ext>
              </c:extLst>
            </c:dLbl>
            <c:dLbl>
              <c:idx val="6"/>
              <c:layout>
                <c:manualLayout>
                  <c:x val="1.0619118891130343E-2"/>
                  <c:y val="5.134434415210293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941-4E7C-93A3-5DE5C6DFD12D}"/>
                </c:ext>
              </c:extLst>
            </c:dLbl>
            <c:dLbl>
              <c:idx val="7"/>
              <c:layout>
                <c:manualLayout>
                  <c:x val="3.1431856141948995E-3"/>
                  <c:y val="-1.77741501824467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/>
                      <a:t>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1068870523415977E-2"/>
                      <c:h val="4.87196722360924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941-4E7C-93A3-5DE5C6DFD1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1. Heraclea - 4 fr. (2,0%)</c:v>
                </c:pt>
                <c:pt idx="1">
                  <c:v>2. Sinop - 33 fr. (16,2%)</c:v>
                </c:pt>
                <c:pt idx="2">
                  <c:v>3. Colchis - 8 fr. (3,9%)</c:v>
                </c:pt>
                <c:pt idx="3">
                  <c:v>4. Pontic area - 75 fr. (36,9%)</c:v>
                </c:pt>
                <c:pt idx="4">
                  <c:v>5. Cilicia and Cyprus area - 64 fr. (31,5%)</c:v>
                </c:pt>
                <c:pt idx="5">
                  <c:v>6. Aegean Sea region - 7 fr. (3,5%)</c:v>
                </c:pt>
                <c:pt idx="6">
                  <c:v>7. Ephesus region - 4 fr. (2,0%)</c:v>
                </c:pt>
                <c:pt idx="7">
                  <c:v>8. Crete - 8 fr. (4,0%)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</c:v>
                </c:pt>
                <c:pt idx="1">
                  <c:v>16.2</c:v>
                </c:pt>
                <c:pt idx="2">
                  <c:v>3.9</c:v>
                </c:pt>
                <c:pt idx="3">
                  <c:v>36.9</c:v>
                </c:pt>
                <c:pt idx="4">
                  <c:v>31.5</c:v>
                </c:pt>
                <c:pt idx="5">
                  <c:v>3.5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941-4E7C-93A3-5DE5C6DFD12D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93993060335211"/>
          <c:y val="1.7425260866781894E-2"/>
          <c:w val="0.40060069396647885"/>
          <c:h val="0.98257473913321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sq" cmpd="sng" algn="ctr">
      <a:solidFill>
        <a:schemeClr val="tx1"/>
      </a:solidFill>
      <a:round/>
    </a:ln>
    <a:effectLst>
      <a:outerShdw blurRad="63500" sx="102000" sy="102000" algn="ctr" rotWithShape="0">
        <a:srgbClr val="540000">
          <a:alpha val="40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4EC948-6DBC-4AD4-9AF4-E3B2AC26B5B7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0E5C1985-FCD2-4644-8EE5-A12CB2895437}">
      <dgm:prSet phldrT="[Текст]" custT="1"/>
      <dgm:spPr/>
      <dgm:t>
        <a:bodyPr/>
        <a:lstStyle/>
        <a:p>
          <a:r>
            <a:rPr lang="ru-RU" sz="1500" dirty="0">
              <a:solidFill>
                <a:srgbClr val="FF0000"/>
              </a:solidFill>
            </a:rPr>
            <a:t>1. Макроскопические характеристики амфор</a:t>
          </a:r>
        </a:p>
      </dgm:t>
    </dgm:pt>
    <dgm:pt modelId="{3D29E570-65CD-4052-A49C-E2B36A84C6D0}" type="parTrans" cxnId="{1DE424DA-E046-4968-AA1E-47F71F42D005}">
      <dgm:prSet/>
      <dgm:spPr/>
      <dgm:t>
        <a:bodyPr/>
        <a:lstStyle/>
        <a:p>
          <a:endParaRPr lang="ru-RU"/>
        </a:p>
      </dgm:t>
    </dgm:pt>
    <dgm:pt modelId="{19B54E82-9663-4BA9-9959-A4ED19B8EB61}" type="sibTrans" cxnId="{1DE424DA-E046-4968-AA1E-47F71F42D005}">
      <dgm:prSet/>
      <dgm:spPr/>
      <dgm:t>
        <a:bodyPr/>
        <a:lstStyle/>
        <a:p>
          <a:endParaRPr lang="ru-RU"/>
        </a:p>
      </dgm:t>
    </dgm:pt>
    <dgm:pt modelId="{752C92E6-3238-494D-9F17-CCBE1C654416}">
      <dgm:prSet phldrT="[Текст]" custT="1"/>
      <dgm:spPr/>
      <dgm:t>
        <a:bodyPr/>
        <a:lstStyle/>
        <a:p>
          <a:r>
            <a:rPr lang="ru-RU" sz="1500" dirty="0"/>
            <a:t>2. Анализ морфологии сосудов, декора и надписей</a:t>
          </a:r>
        </a:p>
      </dgm:t>
    </dgm:pt>
    <dgm:pt modelId="{B0F538D5-1BC7-41F8-AE17-6A23433F8971}" type="parTrans" cxnId="{B7D46F55-42B9-4280-9356-0C41531B2A43}">
      <dgm:prSet/>
      <dgm:spPr/>
      <dgm:t>
        <a:bodyPr/>
        <a:lstStyle/>
        <a:p>
          <a:endParaRPr lang="ru-RU"/>
        </a:p>
      </dgm:t>
    </dgm:pt>
    <dgm:pt modelId="{BA98B0B0-BF0C-46CE-AAEA-87104AA7EAA8}" type="sibTrans" cxnId="{B7D46F55-42B9-4280-9356-0C41531B2A43}">
      <dgm:prSet/>
      <dgm:spPr/>
      <dgm:t>
        <a:bodyPr/>
        <a:lstStyle/>
        <a:p>
          <a:endParaRPr lang="ru-RU"/>
        </a:p>
      </dgm:t>
    </dgm:pt>
    <dgm:pt modelId="{60D8BCAE-4824-4927-A885-474A207891BA}">
      <dgm:prSet phldrT="[Текст]" custT="1"/>
      <dgm:spPr/>
      <dgm:t>
        <a:bodyPr/>
        <a:lstStyle/>
        <a:p>
          <a:r>
            <a:rPr lang="ru-RU" sz="1500" dirty="0"/>
            <a:t>3. Определение центров производства</a:t>
          </a:r>
        </a:p>
      </dgm:t>
    </dgm:pt>
    <dgm:pt modelId="{4239F0DE-86EC-4283-A3D4-20B4AD9F50E4}" type="parTrans" cxnId="{4306A4EE-78E8-4FC4-8092-467D013B7D59}">
      <dgm:prSet/>
      <dgm:spPr/>
      <dgm:t>
        <a:bodyPr/>
        <a:lstStyle/>
        <a:p>
          <a:endParaRPr lang="ru-RU"/>
        </a:p>
      </dgm:t>
    </dgm:pt>
    <dgm:pt modelId="{151D9BA8-C53E-4610-8ABE-D68AC3681AD2}" type="sibTrans" cxnId="{4306A4EE-78E8-4FC4-8092-467D013B7D59}">
      <dgm:prSet/>
      <dgm:spPr/>
      <dgm:t>
        <a:bodyPr/>
        <a:lstStyle/>
        <a:p>
          <a:endParaRPr lang="ru-RU"/>
        </a:p>
      </dgm:t>
    </dgm:pt>
    <dgm:pt modelId="{94664ED6-6207-4E3A-83E5-4E1482A3723C}">
      <dgm:prSet phldrT="[Текст]" custT="1"/>
      <dgm:spPr/>
      <dgm:t>
        <a:bodyPr/>
        <a:lstStyle/>
        <a:p>
          <a:r>
            <a:rPr lang="ru-RU" sz="1500" dirty="0"/>
            <a:t>4. Создание морфолого-хронологической классификации</a:t>
          </a:r>
        </a:p>
      </dgm:t>
    </dgm:pt>
    <dgm:pt modelId="{2D8B111A-A438-4A65-B4A2-18D9B163814B}" type="parTrans" cxnId="{81040994-F432-4B21-BED0-4E358E719167}">
      <dgm:prSet/>
      <dgm:spPr/>
      <dgm:t>
        <a:bodyPr/>
        <a:lstStyle/>
        <a:p>
          <a:endParaRPr lang="ru-RU"/>
        </a:p>
      </dgm:t>
    </dgm:pt>
    <dgm:pt modelId="{1C584CFA-1EEC-472E-85D8-7AEE9DD43B0C}" type="sibTrans" cxnId="{81040994-F432-4B21-BED0-4E358E719167}">
      <dgm:prSet/>
      <dgm:spPr/>
      <dgm:t>
        <a:bodyPr/>
        <a:lstStyle/>
        <a:p>
          <a:endParaRPr lang="ru-RU"/>
        </a:p>
      </dgm:t>
    </dgm:pt>
    <dgm:pt modelId="{790592C5-62F7-4866-BB5F-BCE05044BD32}" type="pres">
      <dgm:prSet presAssocID="{424EC948-6DBC-4AD4-9AF4-E3B2AC26B5B7}" presName="Name0" presStyleCnt="0">
        <dgm:presLayoutVars>
          <dgm:dir/>
          <dgm:resizeHandles val="exact"/>
        </dgm:presLayoutVars>
      </dgm:prSet>
      <dgm:spPr/>
    </dgm:pt>
    <dgm:pt modelId="{496ED702-26CA-4269-B2D2-B02FDB5CDD86}" type="pres">
      <dgm:prSet presAssocID="{0E5C1985-FCD2-4644-8EE5-A12CB2895437}" presName="node" presStyleLbl="node1" presStyleIdx="0" presStyleCnt="4" custScaleX="138789">
        <dgm:presLayoutVars>
          <dgm:bulletEnabled val="1"/>
        </dgm:presLayoutVars>
      </dgm:prSet>
      <dgm:spPr/>
    </dgm:pt>
    <dgm:pt modelId="{A6A33E08-81B9-470C-9D0C-485696710B75}" type="pres">
      <dgm:prSet presAssocID="{19B54E82-9663-4BA9-9959-A4ED19B8EB61}" presName="sibTrans" presStyleLbl="sibTrans2D1" presStyleIdx="0" presStyleCnt="3"/>
      <dgm:spPr/>
    </dgm:pt>
    <dgm:pt modelId="{0F2A49F1-2836-4BC6-A809-129BAFE7D90A}" type="pres">
      <dgm:prSet presAssocID="{19B54E82-9663-4BA9-9959-A4ED19B8EB61}" presName="connectorText" presStyleLbl="sibTrans2D1" presStyleIdx="0" presStyleCnt="3"/>
      <dgm:spPr/>
    </dgm:pt>
    <dgm:pt modelId="{CD1E24D0-346F-45C4-A1B5-0CCC889155F7}" type="pres">
      <dgm:prSet presAssocID="{752C92E6-3238-494D-9F17-CCBE1C654416}" presName="node" presStyleLbl="node1" presStyleIdx="1" presStyleCnt="4">
        <dgm:presLayoutVars>
          <dgm:bulletEnabled val="1"/>
        </dgm:presLayoutVars>
      </dgm:prSet>
      <dgm:spPr/>
    </dgm:pt>
    <dgm:pt modelId="{85827089-A26D-4749-9F3A-425626C46551}" type="pres">
      <dgm:prSet presAssocID="{BA98B0B0-BF0C-46CE-AAEA-87104AA7EAA8}" presName="sibTrans" presStyleLbl="sibTrans2D1" presStyleIdx="1" presStyleCnt="3"/>
      <dgm:spPr/>
    </dgm:pt>
    <dgm:pt modelId="{4AAE5743-6D8E-48F0-9D30-CD7D1401C6DD}" type="pres">
      <dgm:prSet presAssocID="{BA98B0B0-BF0C-46CE-AAEA-87104AA7EAA8}" presName="connectorText" presStyleLbl="sibTrans2D1" presStyleIdx="1" presStyleCnt="3"/>
      <dgm:spPr/>
    </dgm:pt>
    <dgm:pt modelId="{D10E3601-6EEE-463F-8277-4213916BE66A}" type="pres">
      <dgm:prSet presAssocID="{60D8BCAE-4824-4927-A885-474A207891BA}" presName="node" presStyleLbl="node1" presStyleIdx="2" presStyleCnt="4">
        <dgm:presLayoutVars>
          <dgm:bulletEnabled val="1"/>
        </dgm:presLayoutVars>
      </dgm:prSet>
      <dgm:spPr/>
    </dgm:pt>
    <dgm:pt modelId="{116A3505-E6D4-4D20-A632-A4A8A32A8DAF}" type="pres">
      <dgm:prSet presAssocID="{151D9BA8-C53E-4610-8ABE-D68AC3681AD2}" presName="sibTrans" presStyleLbl="sibTrans2D1" presStyleIdx="2" presStyleCnt="3"/>
      <dgm:spPr/>
    </dgm:pt>
    <dgm:pt modelId="{C15EF3B8-14A0-4278-9911-FD078C8A1C3E}" type="pres">
      <dgm:prSet presAssocID="{151D9BA8-C53E-4610-8ABE-D68AC3681AD2}" presName="connectorText" presStyleLbl="sibTrans2D1" presStyleIdx="2" presStyleCnt="3"/>
      <dgm:spPr/>
    </dgm:pt>
    <dgm:pt modelId="{996624B6-8624-4825-B16B-38C223B5845D}" type="pres">
      <dgm:prSet presAssocID="{94664ED6-6207-4E3A-83E5-4E1482A3723C}" presName="node" presStyleLbl="node1" presStyleIdx="3" presStyleCnt="4" custScaleX="117138">
        <dgm:presLayoutVars>
          <dgm:bulletEnabled val="1"/>
        </dgm:presLayoutVars>
      </dgm:prSet>
      <dgm:spPr/>
    </dgm:pt>
  </dgm:ptLst>
  <dgm:cxnLst>
    <dgm:cxn modelId="{F03BD916-3AA6-4CB4-988E-5F7750944769}" type="presOf" srcId="{BA98B0B0-BF0C-46CE-AAEA-87104AA7EAA8}" destId="{85827089-A26D-4749-9F3A-425626C46551}" srcOrd="0" destOrd="0" presId="urn:microsoft.com/office/officeart/2005/8/layout/process1"/>
    <dgm:cxn modelId="{673DAB5D-D3BD-46A8-AA2C-D77DC000BAE7}" type="presOf" srcId="{151D9BA8-C53E-4610-8ABE-D68AC3681AD2}" destId="{116A3505-E6D4-4D20-A632-A4A8A32A8DAF}" srcOrd="0" destOrd="0" presId="urn:microsoft.com/office/officeart/2005/8/layout/process1"/>
    <dgm:cxn modelId="{0007BF42-CEE1-4FE6-A6B5-C44D81A72FCE}" type="presOf" srcId="{60D8BCAE-4824-4927-A885-474A207891BA}" destId="{D10E3601-6EEE-463F-8277-4213916BE66A}" srcOrd="0" destOrd="0" presId="urn:microsoft.com/office/officeart/2005/8/layout/process1"/>
    <dgm:cxn modelId="{6489F645-E73E-4102-BD3C-FF6005D8A888}" type="presOf" srcId="{BA98B0B0-BF0C-46CE-AAEA-87104AA7EAA8}" destId="{4AAE5743-6D8E-48F0-9D30-CD7D1401C6DD}" srcOrd="1" destOrd="0" presId="urn:microsoft.com/office/officeart/2005/8/layout/process1"/>
    <dgm:cxn modelId="{B7D46F55-42B9-4280-9356-0C41531B2A43}" srcId="{424EC948-6DBC-4AD4-9AF4-E3B2AC26B5B7}" destId="{752C92E6-3238-494D-9F17-CCBE1C654416}" srcOrd="1" destOrd="0" parTransId="{B0F538D5-1BC7-41F8-AE17-6A23433F8971}" sibTransId="{BA98B0B0-BF0C-46CE-AAEA-87104AA7EAA8}"/>
    <dgm:cxn modelId="{A1BF438F-55C2-4952-B7E9-668A072BD908}" type="presOf" srcId="{424EC948-6DBC-4AD4-9AF4-E3B2AC26B5B7}" destId="{790592C5-62F7-4866-BB5F-BCE05044BD32}" srcOrd="0" destOrd="0" presId="urn:microsoft.com/office/officeart/2005/8/layout/process1"/>
    <dgm:cxn modelId="{81040994-F432-4B21-BED0-4E358E719167}" srcId="{424EC948-6DBC-4AD4-9AF4-E3B2AC26B5B7}" destId="{94664ED6-6207-4E3A-83E5-4E1482A3723C}" srcOrd="3" destOrd="0" parTransId="{2D8B111A-A438-4A65-B4A2-18D9B163814B}" sibTransId="{1C584CFA-1EEC-472E-85D8-7AEE9DD43B0C}"/>
    <dgm:cxn modelId="{6DFF149F-78B8-492C-8B0E-40B935F51098}" type="presOf" srcId="{94664ED6-6207-4E3A-83E5-4E1482A3723C}" destId="{996624B6-8624-4825-B16B-38C223B5845D}" srcOrd="0" destOrd="0" presId="urn:microsoft.com/office/officeart/2005/8/layout/process1"/>
    <dgm:cxn modelId="{29F9F4BC-0BD1-4444-AF32-39CCC8390260}" type="presOf" srcId="{19B54E82-9663-4BA9-9959-A4ED19B8EB61}" destId="{0F2A49F1-2836-4BC6-A809-129BAFE7D90A}" srcOrd="1" destOrd="0" presId="urn:microsoft.com/office/officeart/2005/8/layout/process1"/>
    <dgm:cxn modelId="{948283D3-4D55-4E3D-8A19-5F0E2C9E14B4}" type="presOf" srcId="{19B54E82-9663-4BA9-9959-A4ED19B8EB61}" destId="{A6A33E08-81B9-470C-9D0C-485696710B75}" srcOrd="0" destOrd="0" presId="urn:microsoft.com/office/officeart/2005/8/layout/process1"/>
    <dgm:cxn modelId="{27E2D0D9-7D73-4571-ADCA-7349C79CC55C}" type="presOf" srcId="{752C92E6-3238-494D-9F17-CCBE1C654416}" destId="{CD1E24D0-346F-45C4-A1B5-0CCC889155F7}" srcOrd="0" destOrd="0" presId="urn:microsoft.com/office/officeart/2005/8/layout/process1"/>
    <dgm:cxn modelId="{1DE424DA-E046-4968-AA1E-47F71F42D005}" srcId="{424EC948-6DBC-4AD4-9AF4-E3B2AC26B5B7}" destId="{0E5C1985-FCD2-4644-8EE5-A12CB2895437}" srcOrd="0" destOrd="0" parTransId="{3D29E570-65CD-4052-A49C-E2B36A84C6D0}" sibTransId="{19B54E82-9663-4BA9-9959-A4ED19B8EB61}"/>
    <dgm:cxn modelId="{A67689ED-BBA7-429D-A194-1B24D87BCE54}" type="presOf" srcId="{0E5C1985-FCD2-4644-8EE5-A12CB2895437}" destId="{496ED702-26CA-4269-B2D2-B02FDB5CDD86}" srcOrd="0" destOrd="0" presId="urn:microsoft.com/office/officeart/2005/8/layout/process1"/>
    <dgm:cxn modelId="{4306A4EE-78E8-4FC4-8092-467D013B7D59}" srcId="{424EC948-6DBC-4AD4-9AF4-E3B2AC26B5B7}" destId="{60D8BCAE-4824-4927-A885-474A207891BA}" srcOrd="2" destOrd="0" parTransId="{4239F0DE-86EC-4283-A3D4-20B4AD9F50E4}" sibTransId="{151D9BA8-C53E-4610-8ABE-D68AC3681AD2}"/>
    <dgm:cxn modelId="{2E84E9F8-377A-4F75-9DA5-4417D4B5E2ED}" type="presOf" srcId="{151D9BA8-C53E-4610-8ABE-D68AC3681AD2}" destId="{C15EF3B8-14A0-4278-9911-FD078C8A1C3E}" srcOrd="1" destOrd="0" presId="urn:microsoft.com/office/officeart/2005/8/layout/process1"/>
    <dgm:cxn modelId="{9F696CA9-E382-442D-8CBE-33FE7D176DFB}" type="presParOf" srcId="{790592C5-62F7-4866-BB5F-BCE05044BD32}" destId="{496ED702-26CA-4269-B2D2-B02FDB5CDD86}" srcOrd="0" destOrd="0" presId="urn:microsoft.com/office/officeart/2005/8/layout/process1"/>
    <dgm:cxn modelId="{81D68C8F-054D-41C7-B49D-76A2E99B282D}" type="presParOf" srcId="{790592C5-62F7-4866-BB5F-BCE05044BD32}" destId="{A6A33E08-81B9-470C-9D0C-485696710B75}" srcOrd="1" destOrd="0" presId="urn:microsoft.com/office/officeart/2005/8/layout/process1"/>
    <dgm:cxn modelId="{B704F182-4FDC-488B-B627-922CA299A3F0}" type="presParOf" srcId="{A6A33E08-81B9-470C-9D0C-485696710B75}" destId="{0F2A49F1-2836-4BC6-A809-129BAFE7D90A}" srcOrd="0" destOrd="0" presId="urn:microsoft.com/office/officeart/2005/8/layout/process1"/>
    <dgm:cxn modelId="{CE03E664-D12C-488B-861D-D6313087FE0D}" type="presParOf" srcId="{790592C5-62F7-4866-BB5F-BCE05044BD32}" destId="{CD1E24D0-346F-45C4-A1B5-0CCC889155F7}" srcOrd="2" destOrd="0" presId="urn:microsoft.com/office/officeart/2005/8/layout/process1"/>
    <dgm:cxn modelId="{90EA4BCD-34C3-4B89-BF91-1807A45ABB83}" type="presParOf" srcId="{790592C5-62F7-4866-BB5F-BCE05044BD32}" destId="{85827089-A26D-4749-9F3A-425626C46551}" srcOrd="3" destOrd="0" presId="urn:microsoft.com/office/officeart/2005/8/layout/process1"/>
    <dgm:cxn modelId="{74368BDA-2899-462D-BB42-96A644159093}" type="presParOf" srcId="{85827089-A26D-4749-9F3A-425626C46551}" destId="{4AAE5743-6D8E-48F0-9D30-CD7D1401C6DD}" srcOrd="0" destOrd="0" presId="urn:microsoft.com/office/officeart/2005/8/layout/process1"/>
    <dgm:cxn modelId="{85C606BB-BC4B-477C-9938-D24729F4192D}" type="presParOf" srcId="{790592C5-62F7-4866-BB5F-BCE05044BD32}" destId="{D10E3601-6EEE-463F-8277-4213916BE66A}" srcOrd="4" destOrd="0" presId="urn:microsoft.com/office/officeart/2005/8/layout/process1"/>
    <dgm:cxn modelId="{D896D225-8E3B-4170-9000-EFDC3B2A3ACE}" type="presParOf" srcId="{790592C5-62F7-4866-BB5F-BCE05044BD32}" destId="{116A3505-E6D4-4D20-A632-A4A8A32A8DAF}" srcOrd="5" destOrd="0" presId="urn:microsoft.com/office/officeart/2005/8/layout/process1"/>
    <dgm:cxn modelId="{8649DAD0-4781-4A6F-9486-12A94891D467}" type="presParOf" srcId="{116A3505-E6D4-4D20-A632-A4A8A32A8DAF}" destId="{C15EF3B8-14A0-4278-9911-FD078C8A1C3E}" srcOrd="0" destOrd="0" presId="urn:microsoft.com/office/officeart/2005/8/layout/process1"/>
    <dgm:cxn modelId="{571CE975-C06C-436C-80D8-841E098221AB}" type="presParOf" srcId="{790592C5-62F7-4866-BB5F-BCE05044BD32}" destId="{996624B6-8624-4825-B16B-38C223B5845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6D743B-69A8-4640-824B-47770B7410AF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22DE38-416A-40FB-853C-D52F7A46B151}">
      <dgm:prSet phldrT="[Текст]"/>
      <dgm:spPr/>
      <dgm:t>
        <a:bodyPr/>
        <a:lstStyle/>
        <a:p>
          <a:r>
            <a:rPr lang="ru-RU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Морфолого-хронологическая классификация</a:t>
          </a:r>
          <a:endParaRPr lang="ru-RU" dirty="0">
            <a:solidFill>
              <a:srgbClr val="FF0000"/>
            </a:solidFill>
          </a:endParaRPr>
        </a:p>
      </dgm:t>
    </dgm:pt>
    <dgm:pt modelId="{E4F21E9A-409D-4778-9276-CEC1E800E799}" type="parTrans" cxnId="{B0D7CCD5-FCE8-4852-9B98-48839011828E}">
      <dgm:prSet/>
      <dgm:spPr/>
      <dgm:t>
        <a:bodyPr/>
        <a:lstStyle/>
        <a:p>
          <a:endParaRPr lang="ru-RU"/>
        </a:p>
      </dgm:t>
    </dgm:pt>
    <dgm:pt modelId="{62D43768-CF24-4A38-89EC-62196666B7DE}" type="sibTrans" cxnId="{B0D7CCD5-FCE8-4852-9B98-48839011828E}">
      <dgm:prSet/>
      <dgm:spPr/>
      <dgm:t>
        <a:bodyPr/>
        <a:lstStyle/>
        <a:p>
          <a:endParaRPr lang="ru-RU"/>
        </a:p>
      </dgm:t>
    </dgm:pt>
    <dgm:pt modelId="{0BE1E23C-1CC2-4702-86C8-5AB172494117}">
      <dgm:prSet phldrT="[Текст]"/>
      <dgm:spPr/>
      <dgm:t>
        <a:bodyPr/>
        <a:lstStyle/>
        <a:p>
          <a:r>
            <a:rPr lang="ru-RU" dirty="0"/>
            <a:t>Тип 1</a:t>
          </a:r>
        </a:p>
      </dgm:t>
    </dgm:pt>
    <dgm:pt modelId="{A4E542BF-7981-4A2A-B0D5-E0EC299D64A2}" type="parTrans" cxnId="{FE1DAC6B-387A-487D-B701-825A03595245}">
      <dgm:prSet/>
      <dgm:spPr/>
      <dgm:t>
        <a:bodyPr/>
        <a:lstStyle/>
        <a:p>
          <a:endParaRPr lang="ru-RU"/>
        </a:p>
      </dgm:t>
    </dgm:pt>
    <dgm:pt modelId="{B3F33F5B-C384-4587-8271-8D47EFA7F3F7}" type="sibTrans" cxnId="{FE1DAC6B-387A-487D-B701-825A03595245}">
      <dgm:prSet/>
      <dgm:spPr/>
      <dgm:t>
        <a:bodyPr/>
        <a:lstStyle/>
        <a:p>
          <a:endParaRPr lang="ru-RU"/>
        </a:p>
      </dgm:t>
    </dgm:pt>
    <dgm:pt modelId="{B92AF6E5-1EB9-4F0E-B6F9-0C259C82BA8D}">
      <dgm:prSet phldrT="[Текст]"/>
      <dgm:spPr/>
      <dgm:t>
        <a:bodyPr/>
        <a:lstStyle/>
        <a:p>
          <a:r>
            <a:rPr lang="ru-RU" dirty="0"/>
            <a:t>…</a:t>
          </a:r>
        </a:p>
      </dgm:t>
    </dgm:pt>
    <dgm:pt modelId="{FFDB79BD-94AE-4C3A-AF96-335357444AD8}" type="parTrans" cxnId="{041816F6-F7DB-4C06-8C87-01803CEEC083}">
      <dgm:prSet/>
      <dgm:spPr/>
      <dgm:t>
        <a:bodyPr/>
        <a:lstStyle/>
        <a:p>
          <a:endParaRPr lang="ru-RU"/>
        </a:p>
      </dgm:t>
    </dgm:pt>
    <dgm:pt modelId="{C50F5A88-15D0-44C7-8578-FA6AE7448ABA}" type="sibTrans" cxnId="{041816F6-F7DB-4C06-8C87-01803CEEC083}">
      <dgm:prSet/>
      <dgm:spPr/>
      <dgm:t>
        <a:bodyPr/>
        <a:lstStyle/>
        <a:p>
          <a:endParaRPr lang="ru-RU"/>
        </a:p>
      </dgm:t>
    </dgm:pt>
    <dgm:pt modelId="{4446DCD6-D99C-45F5-BE0C-A6EF050F4309}">
      <dgm:prSet phldrT="[Текст]"/>
      <dgm:spPr/>
      <dgm:t>
        <a:bodyPr/>
        <a:lstStyle/>
        <a:p>
          <a:r>
            <a:rPr lang="ru-RU" dirty="0"/>
            <a:t>Ранние</a:t>
          </a:r>
        </a:p>
      </dgm:t>
    </dgm:pt>
    <dgm:pt modelId="{DF2F485B-40AB-48B9-800D-B1F09A226BDA}" type="parTrans" cxnId="{937B3442-5EF2-451A-B3B3-E0749E43C4F4}">
      <dgm:prSet/>
      <dgm:spPr/>
      <dgm:t>
        <a:bodyPr/>
        <a:lstStyle/>
        <a:p>
          <a:endParaRPr lang="ru-RU"/>
        </a:p>
      </dgm:t>
    </dgm:pt>
    <dgm:pt modelId="{7127967B-6CE3-4D8F-B018-A61E9E9EA618}" type="sibTrans" cxnId="{937B3442-5EF2-451A-B3B3-E0749E43C4F4}">
      <dgm:prSet/>
      <dgm:spPr/>
      <dgm:t>
        <a:bodyPr/>
        <a:lstStyle/>
        <a:p>
          <a:endParaRPr lang="ru-RU"/>
        </a:p>
      </dgm:t>
    </dgm:pt>
    <dgm:pt modelId="{C981EE1E-F676-400C-98AA-700E30D1B98E}">
      <dgm:prSet phldrT="[Текст]"/>
      <dgm:spPr/>
      <dgm:t>
        <a:bodyPr/>
        <a:lstStyle/>
        <a:p>
          <a:r>
            <a:rPr lang="ru-RU" dirty="0"/>
            <a:t>…</a:t>
          </a:r>
        </a:p>
      </dgm:t>
    </dgm:pt>
    <dgm:pt modelId="{A41EC567-C719-4E14-A5E6-5DF25F465906}" type="parTrans" cxnId="{E73AD3D2-F209-4DF8-84EE-4B35F4AF8C02}">
      <dgm:prSet/>
      <dgm:spPr/>
      <dgm:t>
        <a:bodyPr/>
        <a:lstStyle/>
        <a:p>
          <a:endParaRPr lang="ru-RU"/>
        </a:p>
      </dgm:t>
    </dgm:pt>
    <dgm:pt modelId="{5ADDCD2B-1FF3-4355-B4D5-98B24C4C521D}" type="sibTrans" cxnId="{E73AD3D2-F209-4DF8-84EE-4B35F4AF8C02}">
      <dgm:prSet/>
      <dgm:spPr/>
      <dgm:t>
        <a:bodyPr/>
        <a:lstStyle/>
        <a:p>
          <a:endParaRPr lang="ru-RU"/>
        </a:p>
      </dgm:t>
    </dgm:pt>
    <dgm:pt modelId="{1BF55CDE-C807-424B-8C93-0D26C5D083A0}">
      <dgm:prSet/>
      <dgm:spPr/>
      <dgm:t>
        <a:bodyPr/>
        <a:lstStyle/>
        <a:p>
          <a:r>
            <a:rPr lang="ru-RU" dirty="0"/>
            <a:t>Тип 57</a:t>
          </a:r>
        </a:p>
      </dgm:t>
    </dgm:pt>
    <dgm:pt modelId="{DBFC214F-1203-4F0E-8626-EC2AF80FB52A}" type="parTrans" cxnId="{975F60C2-31D3-4585-9118-4E69D427E796}">
      <dgm:prSet/>
      <dgm:spPr/>
      <dgm:t>
        <a:bodyPr/>
        <a:lstStyle/>
        <a:p>
          <a:endParaRPr lang="ru-RU"/>
        </a:p>
      </dgm:t>
    </dgm:pt>
    <dgm:pt modelId="{4987072B-2485-499D-941C-6945D6290066}" type="sibTrans" cxnId="{975F60C2-31D3-4585-9118-4E69D427E796}">
      <dgm:prSet/>
      <dgm:spPr/>
      <dgm:t>
        <a:bodyPr/>
        <a:lstStyle/>
        <a:p>
          <a:endParaRPr lang="ru-RU"/>
        </a:p>
      </dgm:t>
    </dgm:pt>
    <dgm:pt modelId="{57B9C476-2196-402C-A30D-171F8754EF9A}">
      <dgm:prSet/>
      <dgm:spPr/>
      <dgm:t>
        <a:bodyPr/>
        <a:lstStyle/>
        <a:p>
          <a:r>
            <a:rPr lang="ru-RU" dirty="0"/>
            <a:t>Поздние</a:t>
          </a:r>
        </a:p>
      </dgm:t>
    </dgm:pt>
    <dgm:pt modelId="{E00D640A-DE1C-4953-95C6-38316E435BEC}" type="parTrans" cxnId="{FCF64FDA-A528-4C67-B0F8-9CEB98701DC2}">
      <dgm:prSet/>
      <dgm:spPr/>
      <dgm:t>
        <a:bodyPr/>
        <a:lstStyle/>
        <a:p>
          <a:endParaRPr lang="ru-RU"/>
        </a:p>
      </dgm:t>
    </dgm:pt>
    <dgm:pt modelId="{F0943D84-839C-4673-AD5F-4127BDBD8E6F}" type="sibTrans" cxnId="{FCF64FDA-A528-4C67-B0F8-9CEB98701DC2}">
      <dgm:prSet/>
      <dgm:spPr/>
      <dgm:t>
        <a:bodyPr/>
        <a:lstStyle/>
        <a:p>
          <a:endParaRPr lang="ru-RU"/>
        </a:p>
      </dgm:t>
    </dgm:pt>
    <dgm:pt modelId="{015E0DA2-C178-4BF4-9002-12C317CFC9F3}" type="pres">
      <dgm:prSet presAssocID="{DB6D743B-69A8-4640-824B-47770B7410A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6294FB0-0478-48BC-8AD5-536DE96D9E4C}" type="pres">
      <dgm:prSet presAssocID="{1A22DE38-416A-40FB-853C-D52F7A46B151}" presName="root1" presStyleCnt="0"/>
      <dgm:spPr/>
    </dgm:pt>
    <dgm:pt modelId="{B56D8765-9770-4EAE-8F11-B25618F68A65}" type="pres">
      <dgm:prSet presAssocID="{1A22DE38-416A-40FB-853C-D52F7A46B151}" presName="LevelOneTextNode" presStyleLbl="node0" presStyleIdx="0" presStyleCnt="1">
        <dgm:presLayoutVars>
          <dgm:chPref val="3"/>
        </dgm:presLayoutVars>
      </dgm:prSet>
      <dgm:spPr/>
    </dgm:pt>
    <dgm:pt modelId="{C6B0581B-72F3-4703-9170-EFDDC5733C0D}" type="pres">
      <dgm:prSet presAssocID="{1A22DE38-416A-40FB-853C-D52F7A46B151}" presName="level2hierChild" presStyleCnt="0"/>
      <dgm:spPr/>
    </dgm:pt>
    <dgm:pt modelId="{1B11C96F-5320-422A-A1AA-3DB005DA1054}" type="pres">
      <dgm:prSet presAssocID="{A4E542BF-7981-4A2A-B0D5-E0EC299D64A2}" presName="conn2-1" presStyleLbl="parChTrans1D2" presStyleIdx="0" presStyleCnt="2"/>
      <dgm:spPr/>
    </dgm:pt>
    <dgm:pt modelId="{E73D8643-AA0E-4C2B-8396-B5E0E4309C37}" type="pres">
      <dgm:prSet presAssocID="{A4E542BF-7981-4A2A-B0D5-E0EC299D64A2}" presName="connTx" presStyleLbl="parChTrans1D2" presStyleIdx="0" presStyleCnt="2"/>
      <dgm:spPr/>
    </dgm:pt>
    <dgm:pt modelId="{22A35C00-353E-46C4-A634-926ABA4700BE}" type="pres">
      <dgm:prSet presAssocID="{0BE1E23C-1CC2-4702-86C8-5AB172494117}" presName="root2" presStyleCnt="0"/>
      <dgm:spPr/>
    </dgm:pt>
    <dgm:pt modelId="{F4D4E75D-D7CA-4E32-B674-4F510E3762BD}" type="pres">
      <dgm:prSet presAssocID="{0BE1E23C-1CC2-4702-86C8-5AB172494117}" presName="LevelTwoTextNode" presStyleLbl="node2" presStyleIdx="0" presStyleCnt="2">
        <dgm:presLayoutVars>
          <dgm:chPref val="3"/>
        </dgm:presLayoutVars>
      </dgm:prSet>
      <dgm:spPr/>
    </dgm:pt>
    <dgm:pt modelId="{EAAD739B-8324-447C-9A9B-0D36FDBC8B16}" type="pres">
      <dgm:prSet presAssocID="{0BE1E23C-1CC2-4702-86C8-5AB172494117}" presName="level3hierChild" presStyleCnt="0"/>
      <dgm:spPr/>
    </dgm:pt>
    <dgm:pt modelId="{08E192A7-0CDB-4CA5-8A9F-A4B98E79336B}" type="pres">
      <dgm:prSet presAssocID="{FFDB79BD-94AE-4C3A-AF96-335357444AD8}" presName="conn2-1" presStyleLbl="parChTrans1D3" presStyleIdx="0" presStyleCnt="2"/>
      <dgm:spPr/>
    </dgm:pt>
    <dgm:pt modelId="{5AFFA94A-9EB0-4ED4-81F9-C39A9F66CB2C}" type="pres">
      <dgm:prSet presAssocID="{FFDB79BD-94AE-4C3A-AF96-335357444AD8}" presName="connTx" presStyleLbl="parChTrans1D3" presStyleIdx="0" presStyleCnt="2"/>
      <dgm:spPr/>
    </dgm:pt>
    <dgm:pt modelId="{6F9DC2CB-F924-401F-ABB6-DEA6BB58A74E}" type="pres">
      <dgm:prSet presAssocID="{B92AF6E5-1EB9-4F0E-B6F9-0C259C82BA8D}" presName="root2" presStyleCnt="0"/>
      <dgm:spPr/>
    </dgm:pt>
    <dgm:pt modelId="{13073E7C-4B82-4EF2-9355-84E559B7186F}" type="pres">
      <dgm:prSet presAssocID="{B92AF6E5-1EB9-4F0E-B6F9-0C259C82BA8D}" presName="LevelTwoTextNode" presStyleLbl="node3" presStyleIdx="0" presStyleCnt="2">
        <dgm:presLayoutVars>
          <dgm:chPref val="3"/>
        </dgm:presLayoutVars>
      </dgm:prSet>
      <dgm:spPr/>
    </dgm:pt>
    <dgm:pt modelId="{00338431-D8C9-4285-AA61-24E857C90043}" type="pres">
      <dgm:prSet presAssocID="{B92AF6E5-1EB9-4F0E-B6F9-0C259C82BA8D}" presName="level3hierChild" presStyleCnt="0"/>
      <dgm:spPr/>
    </dgm:pt>
    <dgm:pt modelId="{6512C216-B243-49F0-9636-E275BA83E080}" type="pres">
      <dgm:prSet presAssocID="{DBFC214F-1203-4F0E-8626-EC2AF80FB52A}" presName="conn2-1" presStyleLbl="parChTrans1D4" presStyleIdx="0" presStyleCnt="2"/>
      <dgm:spPr/>
    </dgm:pt>
    <dgm:pt modelId="{FD164511-EA8A-4695-BB9D-BD6EB59B0CA9}" type="pres">
      <dgm:prSet presAssocID="{DBFC214F-1203-4F0E-8626-EC2AF80FB52A}" presName="connTx" presStyleLbl="parChTrans1D4" presStyleIdx="0" presStyleCnt="2"/>
      <dgm:spPr/>
    </dgm:pt>
    <dgm:pt modelId="{CB09F036-863C-46B3-97EA-1268ED8CBE42}" type="pres">
      <dgm:prSet presAssocID="{1BF55CDE-C807-424B-8C93-0D26C5D083A0}" presName="root2" presStyleCnt="0"/>
      <dgm:spPr/>
    </dgm:pt>
    <dgm:pt modelId="{765E3827-E53D-435D-BF1C-E06FB0CC98E7}" type="pres">
      <dgm:prSet presAssocID="{1BF55CDE-C807-424B-8C93-0D26C5D083A0}" presName="LevelTwoTextNode" presStyleLbl="node4" presStyleIdx="0" presStyleCnt="2">
        <dgm:presLayoutVars>
          <dgm:chPref val="3"/>
        </dgm:presLayoutVars>
      </dgm:prSet>
      <dgm:spPr/>
    </dgm:pt>
    <dgm:pt modelId="{013174A0-3F24-4C50-8FBF-04BF3D186452}" type="pres">
      <dgm:prSet presAssocID="{1BF55CDE-C807-424B-8C93-0D26C5D083A0}" presName="level3hierChild" presStyleCnt="0"/>
      <dgm:spPr/>
    </dgm:pt>
    <dgm:pt modelId="{71F7C56C-22E2-41B3-9908-8126B134BA6C}" type="pres">
      <dgm:prSet presAssocID="{DF2F485B-40AB-48B9-800D-B1F09A226BDA}" presName="conn2-1" presStyleLbl="parChTrans1D2" presStyleIdx="1" presStyleCnt="2"/>
      <dgm:spPr/>
    </dgm:pt>
    <dgm:pt modelId="{8C919E11-7974-4841-B17E-FE8CFF9E7734}" type="pres">
      <dgm:prSet presAssocID="{DF2F485B-40AB-48B9-800D-B1F09A226BDA}" presName="connTx" presStyleLbl="parChTrans1D2" presStyleIdx="1" presStyleCnt="2"/>
      <dgm:spPr/>
    </dgm:pt>
    <dgm:pt modelId="{81CB8EF9-DC6F-44E5-8618-2EF55AC99529}" type="pres">
      <dgm:prSet presAssocID="{4446DCD6-D99C-45F5-BE0C-A6EF050F4309}" presName="root2" presStyleCnt="0"/>
      <dgm:spPr/>
    </dgm:pt>
    <dgm:pt modelId="{3BBF2B90-B573-40C6-AB7A-C352AA846577}" type="pres">
      <dgm:prSet presAssocID="{4446DCD6-D99C-45F5-BE0C-A6EF050F4309}" presName="LevelTwoTextNode" presStyleLbl="node2" presStyleIdx="1" presStyleCnt="2">
        <dgm:presLayoutVars>
          <dgm:chPref val="3"/>
        </dgm:presLayoutVars>
      </dgm:prSet>
      <dgm:spPr/>
    </dgm:pt>
    <dgm:pt modelId="{A735A7FF-C52F-4B23-9BC8-CD9381A41441}" type="pres">
      <dgm:prSet presAssocID="{4446DCD6-D99C-45F5-BE0C-A6EF050F4309}" presName="level3hierChild" presStyleCnt="0"/>
      <dgm:spPr/>
    </dgm:pt>
    <dgm:pt modelId="{2006CAEF-5137-4579-908F-551C6192FAB8}" type="pres">
      <dgm:prSet presAssocID="{A41EC567-C719-4E14-A5E6-5DF25F465906}" presName="conn2-1" presStyleLbl="parChTrans1D3" presStyleIdx="1" presStyleCnt="2"/>
      <dgm:spPr/>
    </dgm:pt>
    <dgm:pt modelId="{FF36FB10-50EA-4D7E-A825-EF7BECF7F072}" type="pres">
      <dgm:prSet presAssocID="{A41EC567-C719-4E14-A5E6-5DF25F465906}" presName="connTx" presStyleLbl="parChTrans1D3" presStyleIdx="1" presStyleCnt="2"/>
      <dgm:spPr/>
    </dgm:pt>
    <dgm:pt modelId="{CA5A9D6D-A535-441C-8529-59B3B76A1D26}" type="pres">
      <dgm:prSet presAssocID="{C981EE1E-F676-400C-98AA-700E30D1B98E}" presName="root2" presStyleCnt="0"/>
      <dgm:spPr/>
    </dgm:pt>
    <dgm:pt modelId="{3C1FC628-8ECA-4E58-B57F-5440AF9ABD3B}" type="pres">
      <dgm:prSet presAssocID="{C981EE1E-F676-400C-98AA-700E30D1B98E}" presName="LevelTwoTextNode" presStyleLbl="node3" presStyleIdx="1" presStyleCnt="2">
        <dgm:presLayoutVars>
          <dgm:chPref val="3"/>
        </dgm:presLayoutVars>
      </dgm:prSet>
      <dgm:spPr/>
    </dgm:pt>
    <dgm:pt modelId="{F64F0F59-B827-4DB1-9CEA-A6D2886B33C2}" type="pres">
      <dgm:prSet presAssocID="{C981EE1E-F676-400C-98AA-700E30D1B98E}" presName="level3hierChild" presStyleCnt="0"/>
      <dgm:spPr/>
    </dgm:pt>
    <dgm:pt modelId="{6AD1BFBE-15AC-4492-8065-4728FB0B61E9}" type="pres">
      <dgm:prSet presAssocID="{E00D640A-DE1C-4953-95C6-38316E435BEC}" presName="conn2-1" presStyleLbl="parChTrans1D4" presStyleIdx="1" presStyleCnt="2"/>
      <dgm:spPr/>
    </dgm:pt>
    <dgm:pt modelId="{D908F09E-C8F0-4B81-9118-FA5EC056AE7E}" type="pres">
      <dgm:prSet presAssocID="{E00D640A-DE1C-4953-95C6-38316E435BEC}" presName="connTx" presStyleLbl="parChTrans1D4" presStyleIdx="1" presStyleCnt="2"/>
      <dgm:spPr/>
    </dgm:pt>
    <dgm:pt modelId="{C7C18869-720B-41CC-A77D-EDDC62F433CD}" type="pres">
      <dgm:prSet presAssocID="{57B9C476-2196-402C-A30D-171F8754EF9A}" presName="root2" presStyleCnt="0"/>
      <dgm:spPr/>
    </dgm:pt>
    <dgm:pt modelId="{4688CFFE-05F9-4C08-B790-DA536C1EAF68}" type="pres">
      <dgm:prSet presAssocID="{57B9C476-2196-402C-A30D-171F8754EF9A}" presName="LevelTwoTextNode" presStyleLbl="node4" presStyleIdx="1" presStyleCnt="2">
        <dgm:presLayoutVars>
          <dgm:chPref val="3"/>
        </dgm:presLayoutVars>
      </dgm:prSet>
      <dgm:spPr/>
    </dgm:pt>
    <dgm:pt modelId="{35CFB6B8-8B0E-425F-BF48-477227477E0C}" type="pres">
      <dgm:prSet presAssocID="{57B9C476-2196-402C-A30D-171F8754EF9A}" presName="level3hierChild" presStyleCnt="0"/>
      <dgm:spPr/>
    </dgm:pt>
  </dgm:ptLst>
  <dgm:cxnLst>
    <dgm:cxn modelId="{BEFA5605-6D9F-4DEF-BBF4-87B7C7981DB9}" type="presOf" srcId="{C981EE1E-F676-400C-98AA-700E30D1B98E}" destId="{3C1FC628-8ECA-4E58-B57F-5440AF9ABD3B}" srcOrd="0" destOrd="0" presId="urn:microsoft.com/office/officeart/2005/8/layout/hierarchy2"/>
    <dgm:cxn modelId="{E3821606-82D8-4BBA-A8A6-4BB0610BEA8F}" type="presOf" srcId="{E00D640A-DE1C-4953-95C6-38316E435BEC}" destId="{D908F09E-C8F0-4B81-9118-FA5EC056AE7E}" srcOrd="1" destOrd="0" presId="urn:microsoft.com/office/officeart/2005/8/layout/hierarchy2"/>
    <dgm:cxn modelId="{94505A14-755C-49B5-9EF7-A1C9974C155D}" type="presOf" srcId="{FFDB79BD-94AE-4C3A-AF96-335357444AD8}" destId="{5AFFA94A-9EB0-4ED4-81F9-C39A9F66CB2C}" srcOrd="1" destOrd="0" presId="urn:microsoft.com/office/officeart/2005/8/layout/hierarchy2"/>
    <dgm:cxn modelId="{9D811A17-16B3-4621-9694-FA610CA014F0}" type="presOf" srcId="{DB6D743B-69A8-4640-824B-47770B7410AF}" destId="{015E0DA2-C178-4BF4-9002-12C317CFC9F3}" srcOrd="0" destOrd="0" presId="urn:microsoft.com/office/officeart/2005/8/layout/hierarchy2"/>
    <dgm:cxn modelId="{15086E23-8134-42A5-917E-D3064EFDF96E}" type="presOf" srcId="{4446DCD6-D99C-45F5-BE0C-A6EF050F4309}" destId="{3BBF2B90-B573-40C6-AB7A-C352AA846577}" srcOrd="0" destOrd="0" presId="urn:microsoft.com/office/officeart/2005/8/layout/hierarchy2"/>
    <dgm:cxn modelId="{73B52824-B9B3-4E81-A461-1762A6BDD267}" type="presOf" srcId="{A41EC567-C719-4E14-A5E6-5DF25F465906}" destId="{2006CAEF-5137-4579-908F-551C6192FAB8}" srcOrd="0" destOrd="0" presId="urn:microsoft.com/office/officeart/2005/8/layout/hierarchy2"/>
    <dgm:cxn modelId="{AA501236-39DF-4359-BCF1-71B0646C11A9}" type="presOf" srcId="{A4E542BF-7981-4A2A-B0D5-E0EC299D64A2}" destId="{1B11C96F-5320-422A-A1AA-3DB005DA1054}" srcOrd="0" destOrd="0" presId="urn:microsoft.com/office/officeart/2005/8/layout/hierarchy2"/>
    <dgm:cxn modelId="{B3A74E40-57F4-488F-BAC2-DB8C9BB05C60}" type="presOf" srcId="{DBFC214F-1203-4F0E-8626-EC2AF80FB52A}" destId="{FD164511-EA8A-4695-BB9D-BD6EB59B0CA9}" srcOrd="1" destOrd="0" presId="urn:microsoft.com/office/officeart/2005/8/layout/hierarchy2"/>
    <dgm:cxn modelId="{937B3442-5EF2-451A-B3B3-E0749E43C4F4}" srcId="{1A22DE38-416A-40FB-853C-D52F7A46B151}" destId="{4446DCD6-D99C-45F5-BE0C-A6EF050F4309}" srcOrd="1" destOrd="0" parTransId="{DF2F485B-40AB-48B9-800D-B1F09A226BDA}" sibTransId="{7127967B-6CE3-4D8F-B018-A61E9E9EA618}"/>
    <dgm:cxn modelId="{FE1DAC6B-387A-487D-B701-825A03595245}" srcId="{1A22DE38-416A-40FB-853C-D52F7A46B151}" destId="{0BE1E23C-1CC2-4702-86C8-5AB172494117}" srcOrd="0" destOrd="0" parTransId="{A4E542BF-7981-4A2A-B0D5-E0EC299D64A2}" sibTransId="{B3F33F5B-C384-4587-8271-8D47EFA7F3F7}"/>
    <dgm:cxn modelId="{49EBA270-74FA-4322-B3E7-B9C6A3D2358C}" type="presOf" srcId="{A41EC567-C719-4E14-A5E6-5DF25F465906}" destId="{FF36FB10-50EA-4D7E-A825-EF7BECF7F072}" srcOrd="1" destOrd="0" presId="urn:microsoft.com/office/officeart/2005/8/layout/hierarchy2"/>
    <dgm:cxn modelId="{130BCC52-1CAE-4D8B-B64C-C89CECFDDEE0}" type="presOf" srcId="{0BE1E23C-1CC2-4702-86C8-5AB172494117}" destId="{F4D4E75D-D7CA-4E32-B674-4F510E3762BD}" srcOrd="0" destOrd="0" presId="urn:microsoft.com/office/officeart/2005/8/layout/hierarchy2"/>
    <dgm:cxn modelId="{8C8CDF80-AA4D-44C9-A18B-E9ACBEEB00B4}" type="presOf" srcId="{1A22DE38-416A-40FB-853C-D52F7A46B151}" destId="{B56D8765-9770-4EAE-8F11-B25618F68A65}" srcOrd="0" destOrd="0" presId="urn:microsoft.com/office/officeart/2005/8/layout/hierarchy2"/>
    <dgm:cxn modelId="{EC6D6B84-29F7-43BC-A5A0-ABD54C555BDC}" type="presOf" srcId="{1BF55CDE-C807-424B-8C93-0D26C5D083A0}" destId="{765E3827-E53D-435D-BF1C-E06FB0CC98E7}" srcOrd="0" destOrd="0" presId="urn:microsoft.com/office/officeart/2005/8/layout/hierarchy2"/>
    <dgm:cxn modelId="{36FF2C90-0587-44D3-942C-02DD18913C24}" type="presOf" srcId="{B92AF6E5-1EB9-4F0E-B6F9-0C259C82BA8D}" destId="{13073E7C-4B82-4EF2-9355-84E559B7186F}" srcOrd="0" destOrd="0" presId="urn:microsoft.com/office/officeart/2005/8/layout/hierarchy2"/>
    <dgm:cxn modelId="{EBEAD195-064A-4B07-AC09-F89AD2D60179}" type="presOf" srcId="{E00D640A-DE1C-4953-95C6-38316E435BEC}" destId="{6AD1BFBE-15AC-4492-8065-4728FB0B61E9}" srcOrd="0" destOrd="0" presId="urn:microsoft.com/office/officeart/2005/8/layout/hierarchy2"/>
    <dgm:cxn modelId="{4F9917BA-4FAA-4978-9F89-298217D57F7E}" type="presOf" srcId="{DBFC214F-1203-4F0E-8626-EC2AF80FB52A}" destId="{6512C216-B243-49F0-9636-E275BA83E080}" srcOrd="0" destOrd="0" presId="urn:microsoft.com/office/officeart/2005/8/layout/hierarchy2"/>
    <dgm:cxn modelId="{975F60C2-31D3-4585-9118-4E69D427E796}" srcId="{B92AF6E5-1EB9-4F0E-B6F9-0C259C82BA8D}" destId="{1BF55CDE-C807-424B-8C93-0D26C5D083A0}" srcOrd="0" destOrd="0" parTransId="{DBFC214F-1203-4F0E-8626-EC2AF80FB52A}" sibTransId="{4987072B-2485-499D-941C-6945D6290066}"/>
    <dgm:cxn modelId="{5E3793CE-E8B5-4E9F-A97D-9B85C7B4E778}" type="presOf" srcId="{DF2F485B-40AB-48B9-800D-B1F09A226BDA}" destId="{8C919E11-7974-4841-B17E-FE8CFF9E7734}" srcOrd="1" destOrd="0" presId="urn:microsoft.com/office/officeart/2005/8/layout/hierarchy2"/>
    <dgm:cxn modelId="{E73AD3D2-F209-4DF8-84EE-4B35F4AF8C02}" srcId="{4446DCD6-D99C-45F5-BE0C-A6EF050F4309}" destId="{C981EE1E-F676-400C-98AA-700E30D1B98E}" srcOrd="0" destOrd="0" parTransId="{A41EC567-C719-4E14-A5E6-5DF25F465906}" sibTransId="{5ADDCD2B-1FF3-4355-B4D5-98B24C4C521D}"/>
    <dgm:cxn modelId="{B0D7CCD5-FCE8-4852-9B98-48839011828E}" srcId="{DB6D743B-69A8-4640-824B-47770B7410AF}" destId="{1A22DE38-416A-40FB-853C-D52F7A46B151}" srcOrd="0" destOrd="0" parTransId="{E4F21E9A-409D-4778-9276-CEC1E800E799}" sibTransId="{62D43768-CF24-4A38-89EC-62196666B7DE}"/>
    <dgm:cxn modelId="{FCF64FDA-A528-4C67-B0F8-9CEB98701DC2}" srcId="{C981EE1E-F676-400C-98AA-700E30D1B98E}" destId="{57B9C476-2196-402C-A30D-171F8754EF9A}" srcOrd="0" destOrd="0" parTransId="{E00D640A-DE1C-4953-95C6-38316E435BEC}" sibTransId="{F0943D84-839C-4673-AD5F-4127BDBD8E6F}"/>
    <dgm:cxn modelId="{24F802E5-3E99-4788-B14A-55F11FFA61CC}" type="presOf" srcId="{DF2F485B-40AB-48B9-800D-B1F09A226BDA}" destId="{71F7C56C-22E2-41B3-9908-8126B134BA6C}" srcOrd="0" destOrd="0" presId="urn:microsoft.com/office/officeart/2005/8/layout/hierarchy2"/>
    <dgm:cxn modelId="{3D6190E8-F904-4245-A842-7D7B8C1655DC}" type="presOf" srcId="{FFDB79BD-94AE-4C3A-AF96-335357444AD8}" destId="{08E192A7-0CDB-4CA5-8A9F-A4B98E79336B}" srcOrd="0" destOrd="0" presId="urn:microsoft.com/office/officeart/2005/8/layout/hierarchy2"/>
    <dgm:cxn modelId="{62EC90EE-E462-4A4C-9F26-CFE644F530A0}" type="presOf" srcId="{A4E542BF-7981-4A2A-B0D5-E0EC299D64A2}" destId="{E73D8643-AA0E-4C2B-8396-B5E0E4309C37}" srcOrd="1" destOrd="0" presId="urn:microsoft.com/office/officeart/2005/8/layout/hierarchy2"/>
    <dgm:cxn modelId="{041816F6-F7DB-4C06-8C87-01803CEEC083}" srcId="{0BE1E23C-1CC2-4702-86C8-5AB172494117}" destId="{B92AF6E5-1EB9-4F0E-B6F9-0C259C82BA8D}" srcOrd="0" destOrd="0" parTransId="{FFDB79BD-94AE-4C3A-AF96-335357444AD8}" sibTransId="{C50F5A88-15D0-44C7-8578-FA6AE7448ABA}"/>
    <dgm:cxn modelId="{6E22D2FB-EA51-4067-AF67-2419F282569D}" type="presOf" srcId="{57B9C476-2196-402C-A30D-171F8754EF9A}" destId="{4688CFFE-05F9-4C08-B790-DA536C1EAF68}" srcOrd="0" destOrd="0" presId="urn:microsoft.com/office/officeart/2005/8/layout/hierarchy2"/>
    <dgm:cxn modelId="{0B8B1AF7-A749-4128-B871-1AAB3D233F4F}" type="presParOf" srcId="{015E0DA2-C178-4BF4-9002-12C317CFC9F3}" destId="{26294FB0-0478-48BC-8AD5-536DE96D9E4C}" srcOrd="0" destOrd="0" presId="urn:microsoft.com/office/officeart/2005/8/layout/hierarchy2"/>
    <dgm:cxn modelId="{FCAB3728-C5D9-43AC-8610-2ECA694E2E95}" type="presParOf" srcId="{26294FB0-0478-48BC-8AD5-536DE96D9E4C}" destId="{B56D8765-9770-4EAE-8F11-B25618F68A65}" srcOrd="0" destOrd="0" presId="urn:microsoft.com/office/officeart/2005/8/layout/hierarchy2"/>
    <dgm:cxn modelId="{7E87BDAA-883B-47DA-9EF4-67004C3DD75E}" type="presParOf" srcId="{26294FB0-0478-48BC-8AD5-536DE96D9E4C}" destId="{C6B0581B-72F3-4703-9170-EFDDC5733C0D}" srcOrd="1" destOrd="0" presId="urn:microsoft.com/office/officeart/2005/8/layout/hierarchy2"/>
    <dgm:cxn modelId="{2090B7C7-2A6E-4D2C-ADE9-56CC41B5E426}" type="presParOf" srcId="{C6B0581B-72F3-4703-9170-EFDDC5733C0D}" destId="{1B11C96F-5320-422A-A1AA-3DB005DA1054}" srcOrd="0" destOrd="0" presId="urn:microsoft.com/office/officeart/2005/8/layout/hierarchy2"/>
    <dgm:cxn modelId="{F96103D0-98DD-4411-AFF0-E3E572C0DE4D}" type="presParOf" srcId="{1B11C96F-5320-422A-A1AA-3DB005DA1054}" destId="{E73D8643-AA0E-4C2B-8396-B5E0E4309C37}" srcOrd="0" destOrd="0" presId="urn:microsoft.com/office/officeart/2005/8/layout/hierarchy2"/>
    <dgm:cxn modelId="{2DEBFE62-F8D5-4CCE-BC67-F2D1EBFFE4B9}" type="presParOf" srcId="{C6B0581B-72F3-4703-9170-EFDDC5733C0D}" destId="{22A35C00-353E-46C4-A634-926ABA4700BE}" srcOrd="1" destOrd="0" presId="urn:microsoft.com/office/officeart/2005/8/layout/hierarchy2"/>
    <dgm:cxn modelId="{E65F2A81-D47D-46DB-A105-900C0AEE9CEE}" type="presParOf" srcId="{22A35C00-353E-46C4-A634-926ABA4700BE}" destId="{F4D4E75D-D7CA-4E32-B674-4F510E3762BD}" srcOrd="0" destOrd="0" presId="urn:microsoft.com/office/officeart/2005/8/layout/hierarchy2"/>
    <dgm:cxn modelId="{3D99F89C-A7BB-4C0D-B414-3005EE76C54F}" type="presParOf" srcId="{22A35C00-353E-46C4-A634-926ABA4700BE}" destId="{EAAD739B-8324-447C-9A9B-0D36FDBC8B16}" srcOrd="1" destOrd="0" presId="urn:microsoft.com/office/officeart/2005/8/layout/hierarchy2"/>
    <dgm:cxn modelId="{73C7993C-BD22-4450-BD9C-B59D87E8B01E}" type="presParOf" srcId="{EAAD739B-8324-447C-9A9B-0D36FDBC8B16}" destId="{08E192A7-0CDB-4CA5-8A9F-A4B98E79336B}" srcOrd="0" destOrd="0" presId="urn:microsoft.com/office/officeart/2005/8/layout/hierarchy2"/>
    <dgm:cxn modelId="{F0013A46-77C3-485B-877D-BF25F95733DE}" type="presParOf" srcId="{08E192A7-0CDB-4CA5-8A9F-A4B98E79336B}" destId="{5AFFA94A-9EB0-4ED4-81F9-C39A9F66CB2C}" srcOrd="0" destOrd="0" presId="urn:microsoft.com/office/officeart/2005/8/layout/hierarchy2"/>
    <dgm:cxn modelId="{7F07DBB7-7800-476C-B281-08A0E841C169}" type="presParOf" srcId="{EAAD739B-8324-447C-9A9B-0D36FDBC8B16}" destId="{6F9DC2CB-F924-401F-ABB6-DEA6BB58A74E}" srcOrd="1" destOrd="0" presId="urn:microsoft.com/office/officeart/2005/8/layout/hierarchy2"/>
    <dgm:cxn modelId="{A28B4B63-32F8-4E00-B273-35CF34662B76}" type="presParOf" srcId="{6F9DC2CB-F924-401F-ABB6-DEA6BB58A74E}" destId="{13073E7C-4B82-4EF2-9355-84E559B7186F}" srcOrd="0" destOrd="0" presId="urn:microsoft.com/office/officeart/2005/8/layout/hierarchy2"/>
    <dgm:cxn modelId="{6A169E90-660A-46F1-8DC2-50325076B722}" type="presParOf" srcId="{6F9DC2CB-F924-401F-ABB6-DEA6BB58A74E}" destId="{00338431-D8C9-4285-AA61-24E857C90043}" srcOrd="1" destOrd="0" presId="urn:microsoft.com/office/officeart/2005/8/layout/hierarchy2"/>
    <dgm:cxn modelId="{344C5D22-0EC0-43E8-ADA8-59F6DFF7E8E3}" type="presParOf" srcId="{00338431-D8C9-4285-AA61-24E857C90043}" destId="{6512C216-B243-49F0-9636-E275BA83E080}" srcOrd="0" destOrd="0" presId="urn:microsoft.com/office/officeart/2005/8/layout/hierarchy2"/>
    <dgm:cxn modelId="{3F17D2EF-2B9E-4EE4-96B4-A2496E14006D}" type="presParOf" srcId="{6512C216-B243-49F0-9636-E275BA83E080}" destId="{FD164511-EA8A-4695-BB9D-BD6EB59B0CA9}" srcOrd="0" destOrd="0" presId="urn:microsoft.com/office/officeart/2005/8/layout/hierarchy2"/>
    <dgm:cxn modelId="{376C8BD1-EAFB-4892-8C42-0D296B341A06}" type="presParOf" srcId="{00338431-D8C9-4285-AA61-24E857C90043}" destId="{CB09F036-863C-46B3-97EA-1268ED8CBE42}" srcOrd="1" destOrd="0" presId="urn:microsoft.com/office/officeart/2005/8/layout/hierarchy2"/>
    <dgm:cxn modelId="{C2582D6F-2CEA-4300-9DDD-A8B49BB353A1}" type="presParOf" srcId="{CB09F036-863C-46B3-97EA-1268ED8CBE42}" destId="{765E3827-E53D-435D-BF1C-E06FB0CC98E7}" srcOrd="0" destOrd="0" presId="urn:microsoft.com/office/officeart/2005/8/layout/hierarchy2"/>
    <dgm:cxn modelId="{AEA4CD93-DA49-41FB-B56D-A38F745129F1}" type="presParOf" srcId="{CB09F036-863C-46B3-97EA-1268ED8CBE42}" destId="{013174A0-3F24-4C50-8FBF-04BF3D186452}" srcOrd="1" destOrd="0" presId="urn:microsoft.com/office/officeart/2005/8/layout/hierarchy2"/>
    <dgm:cxn modelId="{E5BCAC56-F96E-4B43-B256-58CA8369CCF7}" type="presParOf" srcId="{C6B0581B-72F3-4703-9170-EFDDC5733C0D}" destId="{71F7C56C-22E2-41B3-9908-8126B134BA6C}" srcOrd="2" destOrd="0" presId="urn:microsoft.com/office/officeart/2005/8/layout/hierarchy2"/>
    <dgm:cxn modelId="{A4AC2418-6525-40CA-937C-F97DCC78CBEA}" type="presParOf" srcId="{71F7C56C-22E2-41B3-9908-8126B134BA6C}" destId="{8C919E11-7974-4841-B17E-FE8CFF9E7734}" srcOrd="0" destOrd="0" presId="urn:microsoft.com/office/officeart/2005/8/layout/hierarchy2"/>
    <dgm:cxn modelId="{6F291459-0867-4CD7-B378-52705FCC5EDD}" type="presParOf" srcId="{C6B0581B-72F3-4703-9170-EFDDC5733C0D}" destId="{81CB8EF9-DC6F-44E5-8618-2EF55AC99529}" srcOrd="3" destOrd="0" presId="urn:microsoft.com/office/officeart/2005/8/layout/hierarchy2"/>
    <dgm:cxn modelId="{D6E0A1CF-598A-4ED7-BD95-022138CA8866}" type="presParOf" srcId="{81CB8EF9-DC6F-44E5-8618-2EF55AC99529}" destId="{3BBF2B90-B573-40C6-AB7A-C352AA846577}" srcOrd="0" destOrd="0" presId="urn:microsoft.com/office/officeart/2005/8/layout/hierarchy2"/>
    <dgm:cxn modelId="{B441CD9E-EAFB-4B6E-862B-9893B185009B}" type="presParOf" srcId="{81CB8EF9-DC6F-44E5-8618-2EF55AC99529}" destId="{A735A7FF-C52F-4B23-9BC8-CD9381A41441}" srcOrd="1" destOrd="0" presId="urn:microsoft.com/office/officeart/2005/8/layout/hierarchy2"/>
    <dgm:cxn modelId="{F4247263-E549-4A08-884F-80D737ABE254}" type="presParOf" srcId="{A735A7FF-C52F-4B23-9BC8-CD9381A41441}" destId="{2006CAEF-5137-4579-908F-551C6192FAB8}" srcOrd="0" destOrd="0" presId="urn:microsoft.com/office/officeart/2005/8/layout/hierarchy2"/>
    <dgm:cxn modelId="{32BE2FEE-F648-4E28-9031-8DCA8EDF16CD}" type="presParOf" srcId="{2006CAEF-5137-4579-908F-551C6192FAB8}" destId="{FF36FB10-50EA-4D7E-A825-EF7BECF7F072}" srcOrd="0" destOrd="0" presId="urn:microsoft.com/office/officeart/2005/8/layout/hierarchy2"/>
    <dgm:cxn modelId="{23134239-C925-4669-8D73-61586B4497F9}" type="presParOf" srcId="{A735A7FF-C52F-4B23-9BC8-CD9381A41441}" destId="{CA5A9D6D-A535-441C-8529-59B3B76A1D26}" srcOrd="1" destOrd="0" presId="urn:microsoft.com/office/officeart/2005/8/layout/hierarchy2"/>
    <dgm:cxn modelId="{F720724F-DB3D-4C44-BBFB-136CDF12CFA8}" type="presParOf" srcId="{CA5A9D6D-A535-441C-8529-59B3B76A1D26}" destId="{3C1FC628-8ECA-4E58-B57F-5440AF9ABD3B}" srcOrd="0" destOrd="0" presId="urn:microsoft.com/office/officeart/2005/8/layout/hierarchy2"/>
    <dgm:cxn modelId="{C4630D2A-FFDE-4331-9D60-EA175A74A4D9}" type="presParOf" srcId="{CA5A9D6D-A535-441C-8529-59B3B76A1D26}" destId="{F64F0F59-B827-4DB1-9CEA-A6D2886B33C2}" srcOrd="1" destOrd="0" presId="urn:microsoft.com/office/officeart/2005/8/layout/hierarchy2"/>
    <dgm:cxn modelId="{62D7460E-3B66-45D2-8B8B-03FC71606790}" type="presParOf" srcId="{F64F0F59-B827-4DB1-9CEA-A6D2886B33C2}" destId="{6AD1BFBE-15AC-4492-8065-4728FB0B61E9}" srcOrd="0" destOrd="0" presId="urn:microsoft.com/office/officeart/2005/8/layout/hierarchy2"/>
    <dgm:cxn modelId="{742AB96F-63BE-4C50-895A-38A7D006C2F9}" type="presParOf" srcId="{6AD1BFBE-15AC-4492-8065-4728FB0B61E9}" destId="{D908F09E-C8F0-4B81-9118-FA5EC056AE7E}" srcOrd="0" destOrd="0" presId="urn:microsoft.com/office/officeart/2005/8/layout/hierarchy2"/>
    <dgm:cxn modelId="{06E97542-B7E7-454C-A90B-F33F361B7D34}" type="presParOf" srcId="{F64F0F59-B827-4DB1-9CEA-A6D2886B33C2}" destId="{C7C18869-720B-41CC-A77D-EDDC62F433CD}" srcOrd="1" destOrd="0" presId="urn:microsoft.com/office/officeart/2005/8/layout/hierarchy2"/>
    <dgm:cxn modelId="{B4D82D31-4781-4A7A-A152-542DC08CE5CF}" type="presParOf" srcId="{C7C18869-720B-41CC-A77D-EDDC62F433CD}" destId="{4688CFFE-05F9-4C08-B790-DA536C1EAF68}" srcOrd="0" destOrd="0" presId="urn:microsoft.com/office/officeart/2005/8/layout/hierarchy2"/>
    <dgm:cxn modelId="{8C14CEC7-FBF5-4A75-8A6F-436C8266EAF6}" type="presParOf" srcId="{C7C18869-720B-41CC-A77D-EDDC62F433CD}" destId="{35CFB6B8-8B0E-425F-BF48-477227477E0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4EC948-6DBC-4AD4-9AF4-E3B2AC26B5B7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0E5C1985-FCD2-4644-8EE5-A12CB2895437}">
      <dgm:prSet phldrT="[Текст]" custT="1"/>
      <dgm:spPr/>
      <dgm:t>
        <a:bodyPr/>
        <a:lstStyle/>
        <a:p>
          <a:r>
            <a:rPr lang="ru-RU" sz="1500" dirty="0">
              <a:solidFill>
                <a:srgbClr val="FF0000"/>
              </a:solidFill>
            </a:rPr>
            <a:t>1. Макроскопические характеристики амфор</a:t>
          </a:r>
        </a:p>
      </dgm:t>
    </dgm:pt>
    <dgm:pt modelId="{3D29E570-65CD-4052-A49C-E2B36A84C6D0}" type="parTrans" cxnId="{1DE424DA-E046-4968-AA1E-47F71F42D005}">
      <dgm:prSet/>
      <dgm:spPr/>
      <dgm:t>
        <a:bodyPr/>
        <a:lstStyle/>
        <a:p>
          <a:endParaRPr lang="ru-RU"/>
        </a:p>
      </dgm:t>
    </dgm:pt>
    <dgm:pt modelId="{19B54E82-9663-4BA9-9959-A4ED19B8EB61}" type="sibTrans" cxnId="{1DE424DA-E046-4968-AA1E-47F71F42D005}">
      <dgm:prSet/>
      <dgm:spPr/>
      <dgm:t>
        <a:bodyPr/>
        <a:lstStyle/>
        <a:p>
          <a:endParaRPr lang="ru-RU"/>
        </a:p>
      </dgm:t>
    </dgm:pt>
    <dgm:pt modelId="{752C92E6-3238-494D-9F17-CCBE1C654416}">
      <dgm:prSet phldrT="[Текст]" custT="1"/>
      <dgm:spPr/>
      <dgm:t>
        <a:bodyPr/>
        <a:lstStyle/>
        <a:p>
          <a:r>
            <a:rPr lang="ru-RU" sz="1500" dirty="0"/>
            <a:t>2. Анализ морфологии сосудов, декора и надписей</a:t>
          </a:r>
        </a:p>
      </dgm:t>
    </dgm:pt>
    <dgm:pt modelId="{B0F538D5-1BC7-41F8-AE17-6A23433F8971}" type="parTrans" cxnId="{B7D46F55-42B9-4280-9356-0C41531B2A43}">
      <dgm:prSet/>
      <dgm:spPr/>
      <dgm:t>
        <a:bodyPr/>
        <a:lstStyle/>
        <a:p>
          <a:endParaRPr lang="ru-RU"/>
        </a:p>
      </dgm:t>
    </dgm:pt>
    <dgm:pt modelId="{BA98B0B0-BF0C-46CE-AAEA-87104AA7EAA8}" type="sibTrans" cxnId="{B7D46F55-42B9-4280-9356-0C41531B2A43}">
      <dgm:prSet/>
      <dgm:spPr/>
      <dgm:t>
        <a:bodyPr/>
        <a:lstStyle/>
        <a:p>
          <a:endParaRPr lang="ru-RU"/>
        </a:p>
      </dgm:t>
    </dgm:pt>
    <dgm:pt modelId="{60D8BCAE-4824-4927-A885-474A207891BA}">
      <dgm:prSet phldrT="[Текст]" custT="1"/>
      <dgm:spPr/>
      <dgm:t>
        <a:bodyPr/>
        <a:lstStyle/>
        <a:p>
          <a:r>
            <a:rPr lang="ru-RU" sz="1500" dirty="0"/>
            <a:t>3. Определение центров производства</a:t>
          </a:r>
        </a:p>
      </dgm:t>
    </dgm:pt>
    <dgm:pt modelId="{4239F0DE-86EC-4283-A3D4-20B4AD9F50E4}" type="parTrans" cxnId="{4306A4EE-78E8-4FC4-8092-467D013B7D59}">
      <dgm:prSet/>
      <dgm:spPr/>
      <dgm:t>
        <a:bodyPr/>
        <a:lstStyle/>
        <a:p>
          <a:endParaRPr lang="ru-RU"/>
        </a:p>
      </dgm:t>
    </dgm:pt>
    <dgm:pt modelId="{151D9BA8-C53E-4610-8ABE-D68AC3681AD2}" type="sibTrans" cxnId="{4306A4EE-78E8-4FC4-8092-467D013B7D59}">
      <dgm:prSet/>
      <dgm:spPr/>
      <dgm:t>
        <a:bodyPr/>
        <a:lstStyle/>
        <a:p>
          <a:endParaRPr lang="ru-RU"/>
        </a:p>
      </dgm:t>
    </dgm:pt>
    <dgm:pt modelId="{94664ED6-6207-4E3A-83E5-4E1482A3723C}">
      <dgm:prSet phldrT="[Текст]" custT="1"/>
      <dgm:spPr/>
      <dgm:t>
        <a:bodyPr/>
        <a:lstStyle/>
        <a:p>
          <a:r>
            <a:rPr lang="ru-RU" sz="1500" dirty="0"/>
            <a:t>4. Создание морфолого-хронологической классификации</a:t>
          </a:r>
        </a:p>
      </dgm:t>
    </dgm:pt>
    <dgm:pt modelId="{2D8B111A-A438-4A65-B4A2-18D9B163814B}" type="parTrans" cxnId="{81040994-F432-4B21-BED0-4E358E719167}">
      <dgm:prSet/>
      <dgm:spPr/>
      <dgm:t>
        <a:bodyPr/>
        <a:lstStyle/>
        <a:p>
          <a:endParaRPr lang="ru-RU"/>
        </a:p>
      </dgm:t>
    </dgm:pt>
    <dgm:pt modelId="{1C584CFA-1EEC-472E-85D8-7AEE9DD43B0C}" type="sibTrans" cxnId="{81040994-F432-4B21-BED0-4E358E719167}">
      <dgm:prSet/>
      <dgm:spPr/>
      <dgm:t>
        <a:bodyPr/>
        <a:lstStyle/>
        <a:p>
          <a:endParaRPr lang="ru-RU"/>
        </a:p>
      </dgm:t>
    </dgm:pt>
    <dgm:pt modelId="{790592C5-62F7-4866-BB5F-BCE05044BD32}" type="pres">
      <dgm:prSet presAssocID="{424EC948-6DBC-4AD4-9AF4-E3B2AC26B5B7}" presName="Name0" presStyleCnt="0">
        <dgm:presLayoutVars>
          <dgm:dir/>
          <dgm:resizeHandles val="exact"/>
        </dgm:presLayoutVars>
      </dgm:prSet>
      <dgm:spPr/>
    </dgm:pt>
    <dgm:pt modelId="{496ED702-26CA-4269-B2D2-B02FDB5CDD86}" type="pres">
      <dgm:prSet presAssocID="{0E5C1985-FCD2-4644-8EE5-A12CB2895437}" presName="node" presStyleLbl="node1" presStyleIdx="0" presStyleCnt="4" custScaleX="138789">
        <dgm:presLayoutVars>
          <dgm:bulletEnabled val="1"/>
        </dgm:presLayoutVars>
      </dgm:prSet>
      <dgm:spPr/>
    </dgm:pt>
    <dgm:pt modelId="{A6A33E08-81B9-470C-9D0C-485696710B75}" type="pres">
      <dgm:prSet presAssocID="{19B54E82-9663-4BA9-9959-A4ED19B8EB61}" presName="sibTrans" presStyleLbl="sibTrans2D1" presStyleIdx="0" presStyleCnt="3"/>
      <dgm:spPr/>
    </dgm:pt>
    <dgm:pt modelId="{0F2A49F1-2836-4BC6-A809-129BAFE7D90A}" type="pres">
      <dgm:prSet presAssocID="{19B54E82-9663-4BA9-9959-A4ED19B8EB61}" presName="connectorText" presStyleLbl="sibTrans2D1" presStyleIdx="0" presStyleCnt="3"/>
      <dgm:spPr/>
    </dgm:pt>
    <dgm:pt modelId="{CD1E24D0-346F-45C4-A1B5-0CCC889155F7}" type="pres">
      <dgm:prSet presAssocID="{752C92E6-3238-494D-9F17-CCBE1C654416}" presName="node" presStyleLbl="node1" presStyleIdx="1" presStyleCnt="4">
        <dgm:presLayoutVars>
          <dgm:bulletEnabled val="1"/>
        </dgm:presLayoutVars>
      </dgm:prSet>
      <dgm:spPr/>
    </dgm:pt>
    <dgm:pt modelId="{85827089-A26D-4749-9F3A-425626C46551}" type="pres">
      <dgm:prSet presAssocID="{BA98B0B0-BF0C-46CE-AAEA-87104AA7EAA8}" presName="sibTrans" presStyleLbl="sibTrans2D1" presStyleIdx="1" presStyleCnt="3"/>
      <dgm:spPr/>
    </dgm:pt>
    <dgm:pt modelId="{4AAE5743-6D8E-48F0-9D30-CD7D1401C6DD}" type="pres">
      <dgm:prSet presAssocID="{BA98B0B0-BF0C-46CE-AAEA-87104AA7EAA8}" presName="connectorText" presStyleLbl="sibTrans2D1" presStyleIdx="1" presStyleCnt="3"/>
      <dgm:spPr/>
    </dgm:pt>
    <dgm:pt modelId="{D10E3601-6EEE-463F-8277-4213916BE66A}" type="pres">
      <dgm:prSet presAssocID="{60D8BCAE-4824-4927-A885-474A207891BA}" presName="node" presStyleLbl="node1" presStyleIdx="2" presStyleCnt="4">
        <dgm:presLayoutVars>
          <dgm:bulletEnabled val="1"/>
        </dgm:presLayoutVars>
      </dgm:prSet>
      <dgm:spPr/>
    </dgm:pt>
    <dgm:pt modelId="{116A3505-E6D4-4D20-A632-A4A8A32A8DAF}" type="pres">
      <dgm:prSet presAssocID="{151D9BA8-C53E-4610-8ABE-D68AC3681AD2}" presName="sibTrans" presStyleLbl="sibTrans2D1" presStyleIdx="2" presStyleCnt="3"/>
      <dgm:spPr/>
    </dgm:pt>
    <dgm:pt modelId="{C15EF3B8-14A0-4278-9911-FD078C8A1C3E}" type="pres">
      <dgm:prSet presAssocID="{151D9BA8-C53E-4610-8ABE-D68AC3681AD2}" presName="connectorText" presStyleLbl="sibTrans2D1" presStyleIdx="2" presStyleCnt="3"/>
      <dgm:spPr/>
    </dgm:pt>
    <dgm:pt modelId="{996624B6-8624-4825-B16B-38C223B5845D}" type="pres">
      <dgm:prSet presAssocID="{94664ED6-6207-4E3A-83E5-4E1482A3723C}" presName="node" presStyleLbl="node1" presStyleIdx="3" presStyleCnt="4" custScaleX="117138">
        <dgm:presLayoutVars>
          <dgm:bulletEnabled val="1"/>
        </dgm:presLayoutVars>
      </dgm:prSet>
      <dgm:spPr/>
    </dgm:pt>
  </dgm:ptLst>
  <dgm:cxnLst>
    <dgm:cxn modelId="{F03BD916-3AA6-4CB4-988E-5F7750944769}" type="presOf" srcId="{BA98B0B0-BF0C-46CE-AAEA-87104AA7EAA8}" destId="{85827089-A26D-4749-9F3A-425626C46551}" srcOrd="0" destOrd="0" presId="urn:microsoft.com/office/officeart/2005/8/layout/process1"/>
    <dgm:cxn modelId="{673DAB5D-D3BD-46A8-AA2C-D77DC000BAE7}" type="presOf" srcId="{151D9BA8-C53E-4610-8ABE-D68AC3681AD2}" destId="{116A3505-E6D4-4D20-A632-A4A8A32A8DAF}" srcOrd="0" destOrd="0" presId="urn:microsoft.com/office/officeart/2005/8/layout/process1"/>
    <dgm:cxn modelId="{0007BF42-CEE1-4FE6-A6B5-C44D81A72FCE}" type="presOf" srcId="{60D8BCAE-4824-4927-A885-474A207891BA}" destId="{D10E3601-6EEE-463F-8277-4213916BE66A}" srcOrd="0" destOrd="0" presId="urn:microsoft.com/office/officeart/2005/8/layout/process1"/>
    <dgm:cxn modelId="{6489F645-E73E-4102-BD3C-FF6005D8A888}" type="presOf" srcId="{BA98B0B0-BF0C-46CE-AAEA-87104AA7EAA8}" destId="{4AAE5743-6D8E-48F0-9D30-CD7D1401C6DD}" srcOrd="1" destOrd="0" presId="urn:microsoft.com/office/officeart/2005/8/layout/process1"/>
    <dgm:cxn modelId="{B7D46F55-42B9-4280-9356-0C41531B2A43}" srcId="{424EC948-6DBC-4AD4-9AF4-E3B2AC26B5B7}" destId="{752C92E6-3238-494D-9F17-CCBE1C654416}" srcOrd="1" destOrd="0" parTransId="{B0F538D5-1BC7-41F8-AE17-6A23433F8971}" sibTransId="{BA98B0B0-BF0C-46CE-AAEA-87104AA7EAA8}"/>
    <dgm:cxn modelId="{A1BF438F-55C2-4952-B7E9-668A072BD908}" type="presOf" srcId="{424EC948-6DBC-4AD4-9AF4-E3B2AC26B5B7}" destId="{790592C5-62F7-4866-BB5F-BCE05044BD32}" srcOrd="0" destOrd="0" presId="urn:microsoft.com/office/officeart/2005/8/layout/process1"/>
    <dgm:cxn modelId="{81040994-F432-4B21-BED0-4E358E719167}" srcId="{424EC948-6DBC-4AD4-9AF4-E3B2AC26B5B7}" destId="{94664ED6-6207-4E3A-83E5-4E1482A3723C}" srcOrd="3" destOrd="0" parTransId="{2D8B111A-A438-4A65-B4A2-18D9B163814B}" sibTransId="{1C584CFA-1EEC-472E-85D8-7AEE9DD43B0C}"/>
    <dgm:cxn modelId="{6DFF149F-78B8-492C-8B0E-40B935F51098}" type="presOf" srcId="{94664ED6-6207-4E3A-83E5-4E1482A3723C}" destId="{996624B6-8624-4825-B16B-38C223B5845D}" srcOrd="0" destOrd="0" presId="urn:microsoft.com/office/officeart/2005/8/layout/process1"/>
    <dgm:cxn modelId="{29F9F4BC-0BD1-4444-AF32-39CCC8390260}" type="presOf" srcId="{19B54E82-9663-4BA9-9959-A4ED19B8EB61}" destId="{0F2A49F1-2836-4BC6-A809-129BAFE7D90A}" srcOrd="1" destOrd="0" presId="urn:microsoft.com/office/officeart/2005/8/layout/process1"/>
    <dgm:cxn modelId="{948283D3-4D55-4E3D-8A19-5F0E2C9E14B4}" type="presOf" srcId="{19B54E82-9663-4BA9-9959-A4ED19B8EB61}" destId="{A6A33E08-81B9-470C-9D0C-485696710B75}" srcOrd="0" destOrd="0" presId="urn:microsoft.com/office/officeart/2005/8/layout/process1"/>
    <dgm:cxn modelId="{27E2D0D9-7D73-4571-ADCA-7349C79CC55C}" type="presOf" srcId="{752C92E6-3238-494D-9F17-CCBE1C654416}" destId="{CD1E24D0-346F-45C4-A1B5-0CCC889155F7}" srcOrd="0" destOrd="0" presId="urn:microsoft.com/office/officeart/2005/8/layout/process1"/>
    <dgm:cxn modelId="{1DE424DA-E046-4968-AA1E-47F71F42D005}" srcId="{424EC948-6DBC-4AD4-9AF4-E3B2AC26B5B7}" destId="{0E5C1985-FCD2-4644-8EE5-A12CB2895437}" srcOrd="0" destOrd="0" parTransId="{3D29E570-65CD-4052-A49C-E2B36A84C6D0}" sibTransId="{19B54E82-9663-4BA9-9959-A4ED19B8EB61}"/>
    <dgm:cxn modelId="{A67689ED-BBA7-429D-A194-1B24D87BCE54}" type="presOf" srcId="{0E5C1985-FCD2-4644-8EE5-A12CB2895437}" destId="{496ED702-26CA-4269-B2D2-B02FDB5CDD86}" srcOrd="0" destOrd="0" presId="urn:microsoft.com/office/officeart/2005/8/layout/process1"/>
    <dgm:cxn modelId="{4306A4EE-78E8-4FC4-8092-467D013B7D59}" srcId="{424EC948-6DBC-4AD4-9AF4-E3B2AC26B5B7}" destId="{60D8BCAE-4824-4927-A885-474A207891BA}" srcOrd="2" destOrd="0" parTransId="{4239F0DE-86EC-4283-A3D4-20B4AD9F50E4}" sibTransId="{151D9BA8-C53E-4610-8ABE-D68AC3681AD2}"/>
    <dgm:cxn modelId="{2E84E9F8-377A-4F75-9DA5-4417D4B5E2ED}" type="presOf" srcId="{151D9BA8-C53E-4610-8ABE-D68AC3681AD2}" destId="{C15EF3B8-14A0-4278-9911-FD078C8A1C3E}" srcOrd="1" destOrd="0" presId="urn:microsoft.com/office/officeart/2005/8/layout/process1"/>
    <dgm:cxn modelId="{9F696CA9-E382-442D-8CBE-33FE7D176DFB}" type="presParOf" srcId="{790592C5-62F7-4866-BB5F-BCE05044BD32}" destId="{496ED702-26CA-4269-B2D2-B02FDB5CDD86}" srcOrd="0" destOrd="0" presId="urn:microsoft.com/office/officeart/2005/8/layout/process1"/>
    <dgm:cxn modelId="{81D68C8F-054D-41C7-B49D-76A2E99B282D}" type="presParOf" srcId="{790592C5-62F7-4866-BB5F-BCE05044BD32}" destId="{A6A33E08-81B9-470C-9D0C-485696710B75}" srcOrd="1" destOrd="0" presId="urn:microsoft.com/office/officeart/2005/8/layout/process1"/>
    <dgm:cxn modelId="{B704F182-4FDC-488B-B627-922CA299A3F0}" type="presParOf" srcId="{A6A33E08-81B9-470C-9D0C-485696710B75}" destId="{0F2A49F1-2836-4BC6-A809-129BAFE7D90A}" srcOrd="0" destOrd="0" presId="urn:microsoft.com/office/officeart/2005/8/layout/process1"/>
    <dgm:cxn modelId="{CE03E664-D12C-488B-861D-D6313087FE0D}" type="presParOf" srcId="{790592C5-62F7-4866-BB5F-BCE05044BD32}" destId="{CD1E24D0-346F-45C4-A1B5-0CCC889155F7}" srcOrd="2" destOrd="0" presId="urn:microsoft.com/office/officeart/2005/8/layout/process1"/>
    <dgm:cxn modelId="{90EA4BCD-34C3-4B89-BF91-1807A45ABB83}" type="presParOf" srcId="{790592C5-62F7-4866-BB5F-BCE05044BD32}" destId="{85827089-A26D-4749-9F3A-425626C46551}" srcOrd="3" destOrd="0" presId="urn:microsoft.com/office/officeart/2005/8/layout/process1"/>
    <dgm:cxn modelId="{74368BDA-2899-462D-BB42-96A644159093}" type="presParOf" srcId="{85827089-A26D-4749-9F3A-425626C46551}" destId="{4AAE5743-6D8E-48F0-9D30-CD7D1401C6DD}" srcOrd="0" destOrd="0" presId="urn:microsoft.com/office/officeart/2005/8/layout/process1"/>
    <dgm:cxn modelId="{85C606BB-BC4B-477C-9938-D24729F4192D}" type="presParOf" srcId="{790592C5-62F7-4866-BB5F-BCE05044BD32}" destId="{D10E3601-6EEE-463F-8277-4213916BE66A}" srcOrd="4" destOrd="0" presId="urn:microsoft.com/office/officeart/2005/8/layout/process1"/>
    <dgm:cxn modelId="{D896D225-8E3B-4170-9000-EFDC3B2A3ACE}" type="presParOf" srcId="{790592C5-62F7-4866-BB5F-BCE05044BD32}" destId="{116A3505-E6D4-4D20-A632-A4A8A32A8DAF}" srcOrd="5" destOrd="0" presId="urn:microsoft.com/office/officeart/2005/8/layout/process1"/>
    <dgm:cxn modelId="{8649DAD0-4781-4A6F-9486-12A94891D467}" type="presParOf" srcId="{116A3505-E6D4-4D20-A632-A4A8A32A8DAF}" destId="{C15EF3B8-14A0-4278-9911-FD078C8A1C3E}" srcOrd="0" destOrd="0" presId="urn:microsoft.com/office/officeart/2005/8/layout/process1"/>
    <dgm:cxn modelId="{571CE975-C06C-436C-80D8-841E098221AB}" type="presParOf" srcId="{790592C5-62F7-4866-BB5F-BCE05044BD32}" destId="{996624B6-8624-4825-B16B-38C223B5845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6D743B-69A8-4640-824B-47770B7410AF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22DE38-416A-40FB-853C-D52F7A46B151}">
      <dgm:prSet phldrT="[Текст]"/>
      <dgm:spPr/>
      <dgm:t>
        <a:bodyPr/>
        <a:lstStyle/>
        <a:p>
          <a:r>
            <a:rPr lang="ru-RU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Морфолого-хронологическая классификация</a:t>
          </a:r>
          <a:endParaRPr lang="ru-RU" dirty="0">
            <a:solidFill>
              <a:srgbClr val="FF0000"/>
            </a:solidFill>
          </a:endParaRPr>
        </a:p>
      </dgm:t>
    </dgm:pt>
    <dgm:pt modelId="{E4F21E9A-409D-4778-9276-CEC1E800E799}" type="parTrans" cxnId="{B0D7CCD5-FCE8-4852-9B98-48839011828E}">
      <dgm:prSet/>
      <dgm:spPr/>
      <dgm:t>
        <a:bodyPr/>
        <a:lstStyle/>
        <a:p>
          <a:endParaRPr lang="ru-RU"/>
        </a:p>
      </dgm:t>
    </dgm:pt>
    <dgm:pt modelId="{62D43768-CF24-4A38-89EC-62196666B7DE}" type="sibTrans" cxnId="{B0D7CCD5-FCE8-4852-9B98-48839011828E}">
      <dgm:prSet/>
      <dgm:spPr/>
      <dgm:t>
        <a:bodyPr/>
        <a:lstStyle/>
        <a:p>
          <a:endParaRPr lang="ru-RU"/>
        </a:p>
      </dgm:t>
    </dgm:pt>
    <dgm:pt modelId="{0BE1E23C-1CC2-4702-86C8-5AB172494117}">
      <dgm:prSet phldrT="[Текст]"/>
      <dgm:spPr/>
      <dgm:t>
        <a:bodyPr/>
        <a:lstStyle/>
        <a:p>
          <a:r>
            <a:rPr lang="ru-RU" dirty="0"/>
            <a:t>Тип 1</a:t>
          </a:r>
        </a:p>
      </dgm:t>
    </dgm:pt>
    <dgm:pt modelId="{A4E542BF-7981-4A2A-B0D5-E0EC299D64A2}" type="parTrans" cxnId="{FE1DAC6B-387A-487D-B701-825A03595245}">
      <dgm:prSet/>
      <dgm:spPr/>
      <dgm:t>
        <a:bodyPr/>
        <a:lstStyle/>
        <a:p>
          <a:endParaRPr lang="ru-RU"/>
        </a:p>
      </dgm:t>
    </dgm:pt>
    <dgm:pt modelId="{B3F33F5B-C384-4587-8271-8D47EFA7F3F7}" type="sibTrans" cxnId="{FE1DAC6B-387A-487D-B701-825A03595245}">
      <dgm:prSet/>
      <dgm:spPr/>
      <dgm:t>
        <a:bodyPr/>
        <a:lstStyle/>
        <a:p>
          <a:endParaRPr lang="ru-RU"/>
        </a:p>
      </dgm:t>
    </dgm:pt>
    <dgm:pt modelId="{B92AF6E5-1EB9-4F0E-B6F9-0C259C82BA8D}">
      <dgm:prSet phldrT="[Текст]"/>
      <dgm:spPr/>
      <dgm:t>
        <a:bodyPr/>
        <a:lstStyle/>
        <a:p>
          <a:r>
            <a:rPr lang="ru-RU" dirty="0"/>
            <a:t>…</a:t>
          </a:r>
        </a:p>
      </dgm:t>
    </dgm:pt>
    <dgm:pt modelId="{FFDB79BD-94AE-4C3A-AF96-335357444AD8}" type="parTrans" cxnId="{041816F6-F7DB-4C06-8C87-01803CEEC083}">
      <dgm:prSet/>
      <dgm:spPr/>
      <dgm:t>
        <a:bodyPr/>
        <a:lstStyle/>
        <a:p>
          <a:endParaRPr lang="ru-RU"/>
        </a:p>
      </dgm:t>
    </dgm:pt>
    <dgm:pt modelId="{C50F5A88-15D0-44C7-8578-FA6AE7448ABA}" type="sibTrans" cxnId="{041816F6-F7DB-4C06-8C87-01803CEEC083}">
      <dgm:prSet/>
      <dgm:spPr/>
      <dgm:t>
        <a:bodyPr/>
        <a:lstStyle/>
        <a:p>
          <a:endParaRPr lang="ru-RU"/>
        </a:p>
      </dgm:t>
    </dgm:pt>
    <dgm:pt modelId="{4446DCD6-D99C-45F5-BE0C-A6EF050F4309}">
      <dgm:prSet phldrT="[Текст]"/>
      <dgm:spPr/>
      <dgm:t>
        <a:bodyPr/>
        <a:lstStyle/>
        <a:p>
          <a:r>
            <a:rPr lang="ru-RU" dirty="0"/>
            <a:t>Ранние</a:t>
          </a:r>
        </a:p>
      </dgm:t>
    </dgm:pt>
    <dgm:pt modelId="{DF2F485B-40AB-48B9-800D-B1F09A226BDA}" type="parTrans" cxnId="{937B3442-5EF2-451A-B3B3-E0749E43C4F4}">
      <dgm:prSet/>
      <dgm:spPr/>
      <dgm:t>
        <a:bodyPr/>
        <a:lstStyle/>
        <a:p>
          <a:endParaRPr lang="ru-RU"/>
        </a:p>
      </dgm:t>
    </dgm:pt>
    <dgm:pt modelId="{7127967B-6CE3-4D8F-B018-A61E9E9EA618}" type="sibTrans" cxnId="{937B3442-5EF2-451A-B3B3-E0749E43C4F4}">
      <dgm:prSet/>
      <dgm:spPr/>
      <dgm:t>
        <a:bodyPr/>
        <a:lstStyle/>
        <a:p>
          <a:endParaRPr lang="ru-RU"/>
        </a:p>
      </dgm:t>
    </dgm:pt>
    <dgm:pt modelId="{C981EE1E-F676-400C-98AA-700E30D1B98E}">
      <dgm:prSet phldrT="[Текст]"/>
      <dgm:spPr/>
      <dgm:t>
        <a:bodyPr/>
        <a:lstStyle/>
        <a:p>
          <a:r>
            <a:rPr lang="ru-RU" dirty="0"/>
            <a:t>…</a:t>
          </a:r>
        </a:p>
      </dgm:t>
    </dgm:pt>
    <dgm:pt modelId="{A41EC567-C719-4E14-A5E6-5DF25F465906}" type="parTrans" cxnId="{E73AD3D2-F209-4DF8-84EE-4B35F4AF8C02}">
      <dgm:prSet/>
      <dgm:spPr/>
      <dgm:t>
        <a:bodyPr/>
        <a:lstStyle/>
        <a:p>
          <a:endParaRPr lang="ru-RU"/>
        </a:p>
      </dgm:t>
    </dgm:pt>
    <dgm:pt modelId="{5ADDCD2B-1FF3-4355-B4D5-98B24C4C521D}" type="sibTrans" cxnId="{E73AD3D2-F209-4DF8-84EE-4B35F4AF8C02}">
      <dgm:prSet/>
      <dgm:spPr/>
      <dgm:t>
        <a:bodyPr/>
        <a:lstStyle/>
        <a:p>
          <a:endParaRPr lang="ru-RU"/>
        </a:p>
      </dgm:t>
    </dgm:pt>
    <dgm:pt modelId="{1BF55CDE-C807-424B-8C93-0D26C5D083A0}">
      <dgm:prSet/>
      <dgm:spPr/>
      <dgm:t>
        <a:bodyPr/>
        <a:lstStyle/>
        <a:p>
          <a:r>
            <a:rPr lang="ru-RU" dirty="0"/>
            <a:t>Тип 57</a:t>
          </a:r>
        </a:p>
      </dgm:t>
    </dgm:pt>
    <dgm:pt modelId="{DBFC214F-1203-4F0E-8626-EC2AF80FB52A}" type="parTrans" cxnId="{975F60C2-31D3-4585-9118-4E69D427E796}">
      <dgm:prSet/>
      <dgm:spPr/>
      <dgm:t>
        <a:bodyPr/>
        <a:lstStyle/>
        <a:p>
          <a:endParaRPr lang="ru-RU"/>
        </a:p>
      </dgm:t>
    </dgm:pt>
    <dgm:pt modelId="{4987072B-2485-499D-941C-6945D6290066}" type="sibTrans" cxnId="{975F60C2-31D3-4585-9118-4E69D427E796}">
      <dgm:prSet/>
      <dgm:spPr/>
      <dgm:t>
        <a:bodyPr/>
        <a:lstStyle/>
        <a:p>
          <a:endParaRPr lang="ru-RU"/>
        </a:p>
      </dgm:t>
    </dgm:pt>
    <dgm:pt modelId="{57B9C476-2196-402C-A30D-171F8754EF9A}">
      <dgm:prSet/>
      <dgm:spPr/>
      <dgm:t>
        <a:bodyPr/>
        <a:lstStyle/>
        <a:p>
          <a:r>
            <a:rPr lang="ru-RU" dirty="0"/>
            <a:t>Поздние</a:t>
          </a:r>
        </a:p>
      </dgm:t>
    </dgm:pt>
    <dgm:pt modelId="{E00D640A-DE1C-4953-95C6-38316E435BEC}" type="parTrans" cxnId="{FCF64FDA-A528-4C67-B0F8-9CEB98701DC2}">
      <dgm:prSet/>
      <dgm:spPr/>
      <dgm:t>
        <a:bodyPr/>
        <a:lstStyle/>
        <a:p>
          <a:endParaRPr lang="ru-RU"/>
        </a:p>
      </dgm:t>
    </dgm:pt>
    <dgm:pt modelId="{F0943D84-839C-4673-AD5F-4127BDBD8E6F}" type="sibTrans" cxnId="{FCF64FDA-A528-4C67-B0F8-9CEB98701DC2}">
      <dgm:prSet/>
      <dgm:spPr/>
      <dgm:t>
        <a:bodyPr/>
        <a:lstStyle/>
        <a:p>
          <a:endParaRPr lang="ru-RU"/>
        </a:p>
      </dgm:t>
    </dgm:pt>
    <dgm:pt modelId="{015E0DA2-C178-4BF4-9002-12C317CFC9F3}" type="pres">
      <dgm:prSet presAssocID="{DB6D743B-69A8-4640-824B-47770B7410A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6294FB0-0478-48BC-8AD5-536DE96D9E4C}" type="pres">
      <dgm:prSet presAssocID="{1A22DE38-416A-40FB-853C-D52F7A46B151}" presName="root1" presStyleCnt="0"/>
      <dgm:spPr/>
    </dgm:pt>
    <dgm:pt modelId="{B56D8765-9770-4EAE-8F11-B25618F68A65}" type="pres">
      <dgm:prSet presAssocID="{1A22DE38-416A-40FB-853C-D52F7A46B151}" presName="LevelOneTextNode" presStyleLbl="node0" presStyleIdx="0" presStyleCnt="1">
        <dgm:presLayoutVars>
          <dgm:chPref val="3"/>
        </dgm:presLayoutVars>
      </dgm:prSet>
      <dgm:spPr/>
    </dgm:pt>
    <dgm:pt modelId="{C6B0581B-72F3-4703-9170-EFDDC5733C0D}" type="pres">
      <dgm:prSet presAssocID="{1A22DE38-416A-40FB-853C-D52F7A46B151}" presName="level2hierChild" presStyleCnt="0"/>
      <dgm:spPr/>
    </dgm:pt>
    <dgm:pt modelId="{1B11C96F-5320-422A-A1AA-3DB005DA1054}" type="pres">
      <dgm:prSet presAssocID="{A4E542BF-7981-4A2A-B0D5-E0EC299D64A2}" presName="conn2-1" presStyleLbl="parChTrans1D2" presStyleIdx="0" presStyleCnt="2"/>
      <dgm:spPr/>
    </dgm:pt>
    <dgm:pt modelId="{E73D8643-AA0E-4C2B-8396-B5E0E4309C37}" type="pres">
      <dgm:prSet presAssocID="{A4E542BF-7981-4A2A-B0D5-E0EC299D64A2}" presName="connTx" presStyleLbl="parChTrans1D2" presStyleIdx="0" presStyleCnt="2"/>
      <dgm:spPr/>
    </dgm:pt>
    <dgm:pt modelId="{22A35C00-353E-46C4-A634-926ABA4700BE}" type="pres">
      <dgm:prSet presAssocID="{0BE1E23C-1CC2-4702-86C8-5AB172494117}" presName="root2" presStyleCnt="0"/>
      <dgm:spPr/>
    </dgm:pt>
    <dgm:pt modelId="{F4D4E75D-D7CA-4E32-B674-4F510E3762BD}" type="pres">
      <dgm:prSet presAssocID="{0BE1E23C-1CC2-4702-86C8-5AB172494117}" presName="LevelTwoTextNode" presStyleLbl="node2" presStyleIdx="0" presStyleCnt="2">
        <dgm:presLayoutVars>
          <dgm:chPref val="3"/>
        </dgm:presLayoutVars>
      </dgm:prSet>
      <dgm:spPr/>
    </dgm:pt>
    <dgm:pt modelId="{EAAD739B-8324-447C-9A9B-0D36FDBC8B16}" type="pres">
      <dgm:prSet presAssocID="{0BE1E23C-1CC2-4702-86C8-5AB172494117}" presName="level3hierChild" presStyleCnt="0"/>
      <dgm:spPr/>
    </dgm:pt>
    <dgm:pt modelId="{08E192A7-0CDB-4CA5-8A9F-A4B98E79336B}" type="pres">
      <dgm:prSet presAssocID="{FFDB79BD-94AE-4C3A-AF96-335357444AD8}" presName="conn2-1" presStyleLbl="parChTrans1D3" presStyleIdx="0" presStyleCnt="2"/>
      <dgm:spPr/>
    </dgm:pt>
    <dgm:pt modelId="{5AFFA94A-9EB0-4ED4-81F9-C39A9F66CB2C}" type="pres">
      <dgm:prSet presAssocID="{FFDB79BD-94AE-4C3A-AF96-335357444AD8}" presName="connTx" presStyleLbl="parChTrans1D3" presStyleIdx="0" presStyleCnt="2"/>
      <dgm:spPr/>
    </dgm:pt>
    <dgm:pt modelId="{6F9DC2CB-F924-401F-ABB6-DEA6BB58A74E}" type="pres">
      <dgm:prSet presAssocID="{B92AF6E5-1EB9-4F0E-B6F9-0C259C82BA8D}" presName="root2" presStyleCnt="0"/>
      <dgm:spPr/>
    </dgm:pt>
    <dgm:pt modelId="{13073E7C-4B82-4EF2-9355-84E559B7186F}" type="pres">
      <dgm:prSet presAssocID="{B92AF6E5-1EB9-4F0E-B6F9-0C259C82BA8D}" presName="LevelTwoTextNode" presStyleLbl="node3" presStyleIdx="0" presStyleCnt="2">
        <dgm:presLayoutVars>
          <dgm:chPref val="3"/>
        </dgm:presLayoutVars>
      </dgm:prSet>
      <dgm:spPr/>
    </dgm:pt>
    <dgm:pt modelId="{00338431-D8C9-4285-AA61-24E857C90043}" type="pres">
      <dgm:prSet presAssocID="{B92AF6E5-1EB9-4F0E-B6F9-0C259C82BA8D}" presName="level3hierChild" presStyleCnt="0"/>
      <dgm:spPr/>
    </dgm:pt>
    <dgm:pt modelId="{6512C216-B243-49F0-9636-E275BA83E080}" type="pres">
      <dgm:prSet presAssocID="{DBFC214F-1203-4F0E-8626-EC2AF80FB52A}" presName="conn2-1" presStyleLbl="parChTrans1D4" presStyleIdx="0" presStyleCnt="2"/>
      <dgm:spPr/>
    </dgm:pt>
    <dgm:pt modelId="{FD164511-EA8A-4695-BB9D-BD6EB59B0CA9}" type="pres">
      <dgm:prSet presAssocID="{DBFC214F-1203-4F0E-8626-EC2AF80FB52A}" presName="connTx" presStyleLbl="parChTrans1D4" presStyleIdx="0" presStyleCnt="2"/>
      <dgm:spPr/>
    </dgm:pt>
    <dgm:pt modelId="{CB09F036-863C-46B3-97EA-1268ED8CBE42}" type="pres">
      <dgm:prSet presAssocID="{1BF55CDE-C807-424B-8C93-0D26C5D083A0}" presName="root2" presStyleCnt="0"/>
      <dgm:spPr/>
    </dgm:pt>
    <dgm:pt modelId="{765E3827-E53D-435D-BF1C-E06FB0CC98E7}" type="pres">
      <dgm:prSet presAssocID="{1BF55CDE-C807-424B-8C93-0D26C5D083A0}" presName="LevelTwoTextNode" presStyleLbl="node4" presStyleIdx="0" presStyleCnt="2">
        <dgm:presLayoutVars>
          <dgm:chPref val="3"/>
        </dgm:presLayoutVars>
      </dgm:prSet>
      <dgm:spPr/>
    </dgm:pt>
    <dgm:pt modelId="{013174A0-3F24-4C50-8FBF-04BF3D186452}" type="pres">
      <dgm:prSet presAssocID="{1BF55CDE-C807-424B-8C93-0D26C5D083A0}" presName="level3hierChild" presStyleCnt="0"/>
      <dgm:spPr/>
    </dgm:pt>
    <dgm:pt modelId="{71F7C56C-22E2-41B3-9908-8126B134BA6C}" type="pres">
      <dgm:prSet presAssocID="{DF2F485B-40AB-48B9-800D-B1F09A226BDA}" presName="conn2-1" presStyleLbl="parChTrans1D2" presStyleIdx="1" presStyleCnt="2"/>
      <dgm:spPr/>
    </dgm:pt>
    <dgm:pt modelId="{8C919E11-7974-4841-B17E-FE8CFF9E7734}" type="pres">
      <dgm:prSet presAssocID="{DF2F485B-40AB-48B9-800D-B1F09A226BDA}" presName="connTx" presStyleLbl="parChTrans1D2" presStyleIdx="1" presStyleCnt="2"/>
      <dgm:spPr/>
    </dgm:pt>
    <dgm:pt modelId="{81CB8EF9-DC6F-44E5-8618-2EF55AC99529}" type="pres">
      <dgm:prSet presAssocID="{4446DCD6-D99C-45F5-BE0C-A6EF050F4309}" presName="root2" presStyleCnt="0"/>
      <dgm:spPr/>
    </dgm:pt>
    <dgm:pt modelId="{3BBF2B90-B573-40C6-AB7A-C352AA846577}" type="pres">
      <dgm:prSet presAssocID="{4446DCD6-D99C-45F5-BE0C-A6EF050F4309}" presName="LevelTwoTextNode" presStyleLbl="node2" presStyleIdx="1" presStyleCnt="2">
        <dgm:presLayoutVars>
          <dgm:chPref val="3"/>
        </dgm:presLayoutVars>
      </dgm:prSet>
      <dgm:spPr/>
    </dgm:pt>
    <dgm:pt modelId="{A735A7FF-C52F-4B23-9BC8-CD9381A41441}" type="pres">
      <dgm:prSet presAssocID="{4446DCD6-D99C-45F5-BE0C-A6EF050F4309}" presName="level3hierChild" presStyleCnt="0"/>
      <dgm:spPr/>
    </dgm:pt>
    <dgm:pt modelId="{2006CAEF-5137-4579-908F-551C6192FAB8}" type="pres">
      <dgm:prSet presAssocID="{A41EC567-C719-4E14-A5E6-5DF25F465906}" presName="conn2-1" presStyleLbl="parChTrans1D3" presStyleIdx="1" presStyleCnt="2"/>
      <dgm:spPr/>
    </dgm:pt>
    <dgm:pt modelId="{FF36FB10-50EA-4D7E-A825-EF7BECF7F072}" type="pres">
      <dgm:prSet presAssocID="{A41EC567-C719-4E14-A5E6-5DF25F465906}" presName="connTx" presStyleLbl="parChTrans1D3" presStyleIdx="1" presStyleCnt="2"/>
      <dgm:spPr/>
    </dgm:pt>
    <dgm:pt modelId="{CA5A9D6D-A535-441C-8529-59B3B76A1D26}" type="pres">
      <dgm:prSet presAssocID="{C981EE1E-F676-400C-98AA-700E30D1B98E}" presName="root2" presStyleCnt="0"/>
      <dgm:spPr/>
    </dgm:pt>
    <dgm:pt modelId="{3C1FC628-8ECA-4E58-B57F-5440AF9ABD3B}" type="pres">
      <dgm:prSet presAssocID="{C981EE1E-F676-400C-98AA-700E30D1B98E}" presName="LevelTwoTextNode" presStyleLbl="node3" presStyleIdx="1" presStyleCnt="2">
        <dgm:presLayoutVars>
          <dgm:chPref val="3"/>
        </dgm:presLayoutVars>
      </dgm:prSet>
      <dgm:spPr/>
    </dgm:pt>
    <dgm:pt modelId="{F64F0F59-B827-4DB1-9CEA-A6D2886B33C2}" type="pres">
      <dgm:prSet presAssocID="{C981EE1E-F676-400C-98AA-700E30D1B98E}" presName="level3hierChild" presStyleCnt="0"/>
      <dgm:spPr/>
    </dgm:pt>
    <dgm:pt modelId="{6AD1BFBE-15AC-4492-8065-4728FB0B61E9}" type="pres">
      <dgm:prSet presAssocID="{E00D640A-DE1C-4953-95C6-38316E435BEC}" presName="conn2-1" presStyleLbl="parChTrans1D4" presStyleIdx="1" presStyleCnt="2"/>
      <dgm:spPr/>
    </dgm:pt>
    <dgm:pt modelId="{D908F09E-C8F0-4B81-9118-FA5EC056AE7E}" type="pres">
      <dgm:prSet presAssocID="{E00D640A-DE1C-4953-95C6-38316E435BEC}" presName="connTx" presStyleLbl="parChTrans1D4" presStyleIdx="1" presStyleCnt="2"/>
      <dgm:spPr/>
    </dgm:pt>
    <dgm:pt modelId="{C7C18869-720B-41CC-A77D-EDDC62F433CD}" type="pres">
      <dgm:prSet presAssocID="{57B9C476-2196-402C-A30D-171F8754EF9A}" presName="root2" presStyleCnt="0"/>
      <dgm:spPr/>
    </dgm:pt>
    <dgm:pt modelId="{4688CFFE-05F9-4C08-B790-DA536C1EAF68}" type="pres">
      <dgm:prSet presAssocID="{57B9C476-2196-402C-A30D-171F8754EF9A}" presName="LevelTwoTextNode" presStyleLbl="node4" presStyleIdx="1" presStyleCnt="2">
        <dgm:presLayoutVars>
          <dgm:chPref val="3"/>
        </dgm:presLayoutVars>
      </dgm:prSet>
      <dgm:spPr/>
    </dgm:pt>
    <dgm:pt modelId="{35CFB6B8-8B0E-425F-BF48-477227477E0C}" type="pres">
      <dgm:prSet presAssocID="{57B9C476-2196-402C-A30D-171F8754EF9A}" presName="level3hierChild" presStyleCnt="0"/>
      <dgm:spPr/>
    </dgm:pt>
  </dgm:ptLst>
  <dgm:cxnLst>
    <dgm:cxn modelId="{BEFA5605-6D9F-4DEF-BBF4-87B7C7981DB9}" type="presOf" srcId="{C981EE1E-F676-400C-98AA-700E30D1B98E}" destId="{3C1FC628-8ECA-4E58-B57F-5440AF9ABD3B}" srcOrd="0" destOrd="0" presId="urn:microsoft.com/office/officeart/2005/8/layout/hierarchy2"/>
    <dgm:cxn modelId="{E3821606-82D8-4BBA-A8A6-4BB0610BEA8F}" type="presOf" srcId="{E00D640A-DE1C-4953-95C6-38316E435BEC}" destId="{D908F09E-C8F0-4B81-9118-FA5EC056AE7E}" srcOrd="1" destOrd="0" presId="urn:microsoft.com/office/officeart/2005/8/layout/hierarchy2"/>
    <dgm:cxn modelId="{94505A14-755C-49B5-9EF7-A1C9974C155D}" type="presOf" srcId="{FFDB79BD-94AE-4C3A-AF96-335357444AD8}" destId="{5AFFA94A-9EB0-4ED4-81F9-C39A9F66CB2C}" srcOrd="1" destOrd="0" presId="urn:microsoft.com/office/officeart/2005/8/layout/hierarchy2"/>
    <dgm:cxn modelId="{9D811A17-16B3-4621-9694-FA610CA014F0}" type="presOf" srcId="{DB6D743B-69A8-4640-824B-47770B7410AF}" destId="{015E0DA2-C178-4BF4-9002-12C317CFC9F3}" srcOrd="0" destOrd="0" presId="urn:microsoft.com/office/officeart/2005/8/layout/hierarchy2"/>
    <dgm:cxn modelId="{15086E23-8134-42A5-917E-D3064EFDF96E}" type="presOf" srcId="{4446DCD6-D99C-45F5-BE0C-A6EF050F4309}" destId="{3BBF2B90-B573-40C6-AB7A-C352AA846577}" srcOrd="0" destOrd="0" presId="urn:microsoft.com/office/officeart/2005/8/layout/hierarchy2"/>
    <dgm:cxn modelId="{73B52824-B9B3-4E81-A461-1762A6BDD267}" type="presOf" srcId="{A41EC567-C719-4E14-A5E6-5DF25F465906}" destId="{2006CAEF-5137-4579-908F-551C6192FAB8}" srcOrd="0" destOrd="0" presId="urn:microsoft.com/office/officeart/2005/8/layout/hierarchy2"/>
    <dgm:cxn modelId="{AA501236-39DF-4359-BCF1-71B0646C11A9}" type="presOf" srcId="{A4E542BF-7981-4A2A-B0D5-E0EC299D64A2}" destId="{1B11C96F-5320-422A-A1AA-3DB005DA1054}" srcOrd="0" destOrd="0" presId="urn:microsoft.com/office/officeart/2005/8/layout/hierarchy2"/>
    <dgm:cxn modelId="{B3A74E40-57F4-488F-BAC2-DB8C9BB05C60}" type="presOf" srcId="{DBFC214F-1203-4F0E-8626-EC2AF80FB52A}" destId="{FD164511-EA8A-4695-BB9D-BD6EB59B0CA9}" srcOrd="1" destOrd="0" presId="urn:microsoft.com/office/officeart/2005/8/layout/hierarchy2"/>
    <dgm:cxn modelId="{937B3442-5EF2-451A-B3B3-E0749E43C4F4}" srcId="{1A22DE38-416A-40FB-853C-D52F7A46B151}" destId="{4446DCD6-D99C-45F5-BE0C-A6EF050F4309}" srcOrd="1" destOrd="0" parTransId="{DF2F485B-40AB-48B9-800D-B1F09A226BDA}" sibTransId="{7127967B-6CE3-4D8F-B018-A61E9E9EA618}"/>
    <dgm:cxn modelId="{FE1DAC6B-387A-487D-B701-825A03595245}" srcId="{1A22DE38-416A-40FB-853C-D52F7A46B151}" destId="{0BE1E23C-1CC2-4702-86C8-5AB172494117}" srcOrd="0" destOrd="0" parTransId="{A4E542BF-7981-4A2A-B0D5-E0EC299D64A2}" sibTransId="{B3F33F5B-C384-4587-8271-8D47EFA7F3F7}"/>
    <dgm:cxn modelId="{49EBA270-74FA-4322-B3E7-B9C6A3D2358C}" type="presOf" srcId="{A41EC567-C719-4E14-A5E6-5DF25F465906}" destId="{FF36FB10-50EA-4D7E-A825-EF7BECF7F072}" srcOrd="1" destOrd="0" presId="urn:microsoft.com/office/officeart/2005/8/layout/hierarchy2"/>
    <dgm:cxn modelId="{130BCC52-1CAE-4D8B-B64C-C89CECFDDEE0}" type="presOf" srcId="{0BE1E23C-1CC2-4702-86C8-5AB172494117}" destId="{F4D4E75D-D7CA-4E32-B674-4F510E3762BD}" srcOrd="0" destOrd="0" presId="urn:microsoft.com/office/officeart/2005/8/layout/hierarchy2"/>
    <dgm:cxn modelId="{8C8CDF80-AA4D-44C9-A18B-E9ACBEEB00B4}" type="presOf" srcId="{1A22DE38-416A-40FB-853C-D52F7A46B151}" destId="{B56D8765-9770-4EAE-8F11-B25618F68A65}" srcOrd="0" destOrd="0" presId="urn:microsoft.com/office/officeart/2005/8/layout/hierarchy2"/>
    <dgm:cxn modelId="{EC6D6B84-29F7-43BC-A5A0-ABD54C555BDC}" type="presOf" srcId="{1BF55CDE-C807-424B-8C93-0D26C5D083A0}" destId="{765E3827-E53D-435D-BF1C-E06FB0CC98E7}" srcOrd="0" destOrd="0" presId="urn:microsoft.com/office/officeart/2005/8/layout/hierarchy2"/>
    <dgm:cxn modelId="{36FF2C90-0587-44D3-942C-02DD18913C24}" type="presOf" srcId="{B92AF6E5-1EB9-4F0E-B6F9-0C259C82BA8D}" destId="{13073E7C-4B82-4EF2-9355-84E559B7186F}" srcOrd="0" destOrd="0" presId="urn:microsoft.com/office/officeart/2005/8/layout/hierarchy2"/>
    <dgm:cxn modelId="{EBEAD195-064A-4B07-AC09-F89AD2D60179}" type="presOf" srcId="{E00D640A-DE1C-4953-95C6-38316E435BEC}" destId="{6AD1BFBE-15AC-4492-8065-4728FB0B61E9}" srcOrd="0" destOrd="0" presId="urn:microsoft.com/office/officeart/2005/8/layout/hierarchy2"/>
    <dgm:cxn modelId="{4F9917BA-4FAA-4978-9F89-298217D57F7E}" type="presOf" srcId="{DBFC214F-1203-4F0E-8626-EC2AF80FB52A}" destId="{6512C216-B243-49F0-9636-E275BA83E080}" srcOrd="0" destOrd="0" presId="urn:microsoft.com/office/officeart/2005/8/layout/hierarchy2"/>
    <dgm:cxn modelId="{975F60C2-31D3-4585-9118-4E69D427E796}" srcId="{B92AF6E5-1EB9-4F0E-B6F9-0C259C82BA8D}" destId="{1BF55CDE-C807-424B-8C93-0D26C5D083A0}" srcOrd="0" destOrd="0" parTransId="{DBFC214F-1203-4F0E-8626-EC2AF80FB52A}" sibTransId="{4987072B-2485-499D-941C-6945D6290066}"/>
    <dgm:cxn modelId="{5E3793CE-E8B5-4E9F-A97D-9B85C7B4E778}" type="presOf" srcId="{DF2F485B-40AB-48B9-800D-B1F09A226BDA}" destId="{8C919E11-7974-4841-B17E-FE8CFF9E7734}" srcOrd="1" destOrd="0" presId="urn:microsoft.com/office/officeart/2005/8/layout/hierarchy2"/>
    <dgm:cxn modelId="{E73AD3D2-F209-4DF8-84EE-4B35F4AF8C02}" srcId="{4446DCD6-D99C-45F5-BE0C-A6EF050F4309}" destId="{C981EE1E-F676-400C-98AA-700E30D1B98E}" srcOrd="0" destOrd="0" parTransId="{A41EC567-C719-4E14-A5E6-5DF25F465906}" sibTransId="{5ADDCD2B-1FF3-4355-B4D5-98B24C4C521D}"/>
    <dgm:cxn modelId="{B0D7CCD5-FCE8-4852-9B98-48839011828E}" srcId="{DB6D743B-69A8-4640-824B-47770B7410AF}" destId="{1A22DE38-416A-40FB-853C-D52F7A46B151}" srcOrd="0" destOrd="0" parTransId="{E4F21E9A-409D-4778-9276-CEC1E800E799}" sibTransId="{62D43768-CF24-4A38-89EC-62196666B7DE}"/>
    <dgm:cxn modelId="{FCF64FDA-A528-4C67-B0F8-9CEB98701DC2}" srcId="{C981EE1E-F676-400C-98AA-700E30D1B98E}" destId="{57B9C476-2196-402C-A30D-171F8754EF9A}" srcOrd="0" destOrd="0" parTransId="{E00D640A-DE1C-4953-95C6-38316E435BEC}" sibTransId="{F0943D84-839C-4673-AD5F-4127BDBD8E6F}"/>
    <dgm:cxn modelId="{24F802E5-3E99-4788-B14A-55F11FFA61CC}" type="presOf" srcId="{DF2F485B-40AB-48B9-800D-B1F09A226BDA}" destId="{71F7C56C-22E2-41B3-9908-8126B134BA6C}" srcOrd="0" destOrd="0" presId="urn:microsoft.com/office/officeart/2005/8/layout/hierarchy2"/>
    <dgm:cxn modelId="{3D6190E8-F904-4245-A842-7D7B8C1655DC}" type="presOf" srcId="{FFDB79BD-94AE-4C3A-AF96-335357444AD8}" destId="{08E192A7-0CDB-4CA5-8A9F-A4B98E79336B}" srcOrd="0" destOrd="0" presId="urn:microsoft.com/office/officeart/2005/8/layout/hierarchy2"/>
    <dgm:cxn modelId="{62EC90EE-E462-4A4C-9F26-CFE644F530A0}" type="presOf" srcId="{A4E542BF-7981-4A2A-B0D5-E0EC299D64A2}" destId="{E73D8643-AA0E-4C2B-8396-B5E0E4309C37}" srcOrd="1" destOrd="0" presId="urn:microsoft.com/office/officeart/2005/8/layout/hierarchy2"/>
    <dgm:cxn modelId="{041816F6-F7DB-4C06-8C87-01803CEEC083}" srcId="{0BE1E23C-1CC2-4702-86C8-5AB172494117}" destId="{B92AF6E5-1EB9-4F0E-B6F9-0C259C82BA8D}" srcOrd="0" destOrd="0" parTransId="{FFDB79BD-94AE-4C3A-AF96-335357444AD8}" sibTransId="{C50F5A88-15D0-44C7-8578-FA6AE7448ABA}"/>
    <dgm:cxn modelId="{6E22D2FB-EA51-4067-AF67-2419F282569D}" type="presOf" srcId="{57B9C476-2196-402C-A30D-171F8754EF9A}" destId="{4688CFFE-05F9-4C08-B790-DA536C1EAF68}" srcOrd="0" destOrd="0" presId="urn:microsoft.com/office/officeart/2005/8/layout/hierarchy2"/>
    <dgm:cxn modelId="{0B8B1AF7-A749-4128-B871-1AAB3D233F4F}" type="presParOf" srcId="{015E0DA2-C178-4BF4-9002-12C317CFC9F3}" destId="{26294FB0-0478-48BC-8AD5-536DE96D9E4C}" srcOrd="0" destOrd="0" presId="urn:microsoft.com/office/officeart/2005/8/layout/hierarchy2"/>
    <dgm:cxn modelId="{FCAB3728-C5D9-43AC-8610-2ECA694E2E95}" type="presParOf" srcId="{26294FB0-0478-48BC-8AD5-536DE96D9E4C}" destId="{B56D8765-9770-4EAE-8F11-B25618F68A65}" srcOrd="0" destOrd="0" presId="urn:microsoft.com/office/officeart/2005/8/layout/hierarchy2"/>
    <dgm:cxn modelId="{7E87BDAA-883B-47DA-9EF4-67004C3DD75E}" type="presParOf" srcId="{26294FB0-0478-48BC-8AD5-536DE96D9E4C}" destId="{C6B0581B-72F3-4703-9170-EFDDC5733C0D}" srcOrd="1" destOrd="0" presId="urn:microsoft.com/office/officeart/2005/8/layout/hierarchy2"/>
    <dgm:cxn modelId="{2090B7C7-2A6E-4D2C-ADE9-56CC41B5E426}" type="presParOf" srcId="{C6B0581B-72F3-4703-9170-EFDDC5733C0D}" destId="{1B11C96F-5320-422A-A1AA-3DB005DA1054}" srcOrd="0" destOrd="0" presId="urn:microsoft.com/office/officeart/2005/8/layout/hierarchy2"/>
    <dgm:cxn modelId="{F96103D0-98DD-4411-AFF0-E3E572C0DE4D}" type="presParOf" srcId="{1B11C96F-5320-422A-A1AA-3DB005DA1054}" destId="{E73D8643-AA0E-4C2B-8396-B5E0E4309C37}" srcOrd="0" destOrd="0" presId="urn:microsoft.com/office/officeart/2005/8/layout/hierarchy2"/>
    <dgm:cxn modelId="{2DEBFE62-F8D5-4CCE-BC67-F2D1EBFFE4B9}" type="presParOf" srcId="{C6B0581B-72F3-4703-9170-EFDDC5733C0D}" destId="{22A35C00-353E-46C4-A634-926ABA4700BE}" srcOrd="1" destOrd="0" presId="urn:microsoft.com/office/officeart/2005/8/layout/hierarchy2"/>
    <dgm:cxn modelId="{E65F2A81-D47D-46DB-A105-900C0AEE9CEE}" type="presParOf" srcId="{22A35C00-353E-46C4-A634-926ABA4700BE}" destId="{F4D4E75D-D7CA-4E32-B674-4F510E3762BD}" srcOrd="0" destOrd="0" presId="urn:microsoft.com/office/officeart/2005/8/layout/hierarchy2"/>
    <dgm:cxn modelId="{3D99F89C-A7BB-4C0D-B414-3005EE76C54F}" type="presParOf" srcId="{22A35C00-353E-46C4-A634-926ABA4700BE}" destId="{EAAD739B-8324-447C-9A9B-0D36FDBC8B16}" srcOrd="1" destOrd="0" presId="urn:microsoft.com/office/officeart/2005/8/layout/hierarchy2"/>
    <dgm:cxn modelId="{73C7993C-BD22-4450-BD9C-B59D87E8B01E}" type="presParOf" srcId="{EAAD739B-8324-447C-9A9B-0D36FDBC8B16}" destId="{08E192A7-0CDB-4CA5-8A9F-A4B98E79336B}" srcOrd="0" destOrd="0" presId="urn:microsoft.com/office/officeart/2005/8/layout/hierarchy2"/>
    <dgm:cxn modelId="{F0013A46-77C3-485B-877D-BF25F95733DE}" type="presParOf" srcId="{08E192A7-0CDB-4CA5-8A9F-A4B98E79336B}" destId="{5AFFA94A-9EB0-4ED4-81F9-C39A9F66CB2C}" srcOrd="0" destOrd="0" presId="urn:microsoft.com/office/officeart/2005/8/layout/hierarchy2"/>
    <dgm:cxn modelId="{7F07DBB7-7800-476C-B281-08A0E841C169}" type="presParOf" srcId="{EAAD739B-8324-447C-9A9B-0D36FDBC8B16}" destId="{6F9DC2CB-F924-401F-ABB6-DEA6BB58A74E}" srcOrd="1" destOrd="0" presId="urn:microsoft.com/office/officeart/2005/8/layout/hierarchy2"/>
    <dgm:cxn modelId="{A28B4B63-32F8-4E00-B273-35CF34662B76}" type="presParOf" srcId="{6F9DC2CB-F924-401F-ABB6-DEA6BB58A74E}" destId="{13073E7C-4B82-4EF2-9355-84E559B7186F}" srcOrd="0" destOrd="0" presId="urn:microsoft.com/office/officeart/2005/8/layout/hierarchy2"/>
    <dgm:cxn modelId="{6A169E90-660A-46F1-8DC2-50325076B722}" type="presParOf" srcId="{6F9DC2CB-F924-401F-ABB6-DEA6BB58A74E}" destId="{00338431-D8C9-4285-AA61-24E857C90043}" srcOrd="1" destOrd="0" presId="urn:microsoft.com/office/officeart/2005/8/layout/hierarchy2"/>
    <dgm:cxn modelId="{344C5D22-0EC0-43E8-ADA8-59F6DFF7E8E3}" type="presParOf" srcId="{00338431-D8C9-4285-AA61-24E857C90043}" destId="{6512C216-B243-49F0-9636-E275BA83E080}" srcOrd="0" destOrd="0" presId="urn:microsoft.com/office/officeart/2005/8/layout/hierarchy2"/>
    <dgm:cxn modelId="{3F17D2EF-2B9E-4EE4-96B4-A2496E14006D}" type="presParOf" srcId="{6512C216-B243-49F0-9636-E275BA83E080}" destId="{FD164511-EA8A-4695-BB9D-BD6EB59B0CA9}" srcOrd="0" destOrd="0" presId="urn:microsoft.com/office/officeart/2005/8/layout/hierarchy2"/>
    <dgm:cxn modelId="{376C8BD1-EAFB-4892-8C42-0D296B341A06}" type="presParOf" srcId="{00338431-D8C9-4285-AA61-24E857C90043}" destId="{CB09F036-863C-46B3-97EA-1268ED8CBE42}" srcOrd="1" destOrd="0" presId="urn:microsoft.com/office/officeart/2005/8/layout/hierarchy2"/>
    <dgm:cxn modelId="{C2582D6F-2CEA-4300-9DDD-A8B49BB353A1}" type="presParOf" srcId="{CB09F036-863C-46B3-97EA-1268ED8CBE42}" destId="{765E3827-E53D-435D-BF1C-E06FB0CC98E7}" srcOrd="0" destOrd="0" presId="urn:microsoft.com/office/officeart/2005/8/layout/hierarchy2"/>
    <dgm:cxn modelId="{AEA4CD93-DA49-41FB-B56D-A38F745129F1}" type="presParOf" srcId="{CB09F036-863C-46B3-97EA-1268ED8CBE42}" destId="{013174A0-3F24-4C50-8FBF-04BF3D186452}" srcOrd="1" destOrd="0" presId="urn:microsoft.com/office/officeart/2005/8/layout/hierarchy2"/>
    <dgm:cxn modelId="{E5BCAC56-F96E-4B43-B256-58CA8369CCF7}" type="presParOf" srcId="{C6B0581B-72F3-4703-9170-EFDDC5733C0D}" destId="{71F7C56C-22E2-41B3-9908-8126B134BA6C}" srcOrd="2" destOrd="0" presId="urn:microsoft.com/office/officeart/2005/8/layout/hierarchy2"/>
    <dgm:cxn modelId="{A4AC2418-6525-40CA-937C-F97DCC78CBEA}" type="presParOf" srcId="{71F7C56C-22E2-41B3-9908-8126B134BA6C}" destId="{8C919E11-7974-4841-B17E-FE8CFF9E7734}" srcOrd="0" destOrd="0" presId="urn:microsoft.com/office/officeart/2005/8/layout/hierarchy2"/>
    <dgm:cxn modelId="{6F291459-0867-4CD7-B378-52705FCC5EDD}" type="presParOf" srcId="{C6B0581B-72F3-4703-9170-EFDDC5733C0D}" destId="{81CB8EF9-DC6F-44E5-8618-2EF55AC99529}" srcOrd="3" destOrd="0" presId="urn:microsoft.com/office/officeart/2005/8/layout/hierarchy2"/>
    <dgm:cxn modelId="{D6E0A1CF-598A-4ED7-BD95-022138CA8866}" type="presParOf" srcId="{81CB8EF9-DC6F-44E5-8618-2EF55AC99529}" destId="{3BBF2B90-B573-40C6-AB7A-C352AA846577}" srcOrd="0" destOrd="0" presId="urn:microsoft.com/office/officeart/2005/8/layout/hierarchy2"/>
    <dgm:cxn modelId="{B441CD9E-EAFB-4B6E-862B-9893B185009B}" type="presParOf" srcId="{81CB8EF9-DC6F-44E5-8618-2EF55AC99529}" destId="{A735A7FF-C52F-4B23-9BC8-CD9381A41441}" srcOrd="1" destOrd="0" presId="urn:microsoft.com/office/officeart/2005/8/layout/hierarchy2"/>
    <dgm:cxn modelId="{F4247263-E549-4A08-884F-80D737ABE254}" type="presParOf" srcId="{A735A7FF-C52F-4B23-9BC8-CD9381A41441}" destId="{2006CAEF-5137-4579-908F-551C6192FAB8}" srcOrd="0" destOrd="0" presId="urn:microsoft.com/office/officeart/2005/8/layout/hierarchy2"/>
    <dgm:cxn modelId="{32BE2FEE-F648-4E28-9031-8DCA8EDF16CD}" type="presParOf" srcId="{2006CAEF-5137-4579-908F-551C6192FAB8}" destId="{FF36FB10-50EA-4D7E-A825-EF7BECF7F072}" srcOrd="0" destOrd="0" presId="urn:microsoft.com/office/officeart/2005/8/layout/hierarchy2"/>
    <dgm:cxn modelId="{23134239-C925-4669-8D73-61586B4497F9}" type="presParOf" srcId="{A735A7FF-C52F-4B23-9BC8-CD9381A41441}" destId="{CA5A9D6D-A535-441C-8529-59B3B76A1D26}" srcOrd="1" destOrd="0" presId="urn:microsoft.com/office/officeart/2005/8/layout/hierarchy2"/>
    <dgm:cxn modelId="{F720724F-DB3D-4C44-BBFB-136CDF12CFA8}" type="presParOf" srcId="{CA5A9D6D-A535-441C-8529-59B3B76A1D26}" destId="{3C1FC628-8ECA-4E58-B57F-5440AF9ABD3B}" srcOrd="0" destOrd="0" presId="urn:microsoft.com/office/officeart/2005/8/layout/hierarchy2"/>
    <dgm:cxn modelId="{C4630D2A-FFDE-4331-9D60-EA175A74A4D9}" type="presParOf" srcId="{CA5A9D6D-A535-441C-8529-59B3B76A1D26}" destId="{F64F0F59-B827-4DB1-9CEA-A6D2886B33C2}" srcOrd="1" destOrd="0" presId="urn:microsoft.com/office/officeart/2005/8/layout/hierarchy2"/>
    <dgm:cxn modelId="{62D7460E-3B66-45D2-8B8B-03FC71606790}" type="presParOf" srcId="{F64F0F59-B827-4DB1-9CEA-A6D2886B33C2}" destId="{6AD1BFBE-15AC-4492-8065-4728FB0B61E9}" srcOrd="0" destOrd="0" presId="urn:microsoft.com/office/officeart/2005/8/layout/hierarchy2"/>
    <dgm:cxn modelId="{742AB96F-63BE-4C50-895A-38A7D006C2F9}" type="presParOf" srcId="{6AD1BFBE-15AC-4492-8065-4728FB0B61E9}" destId="{D908F09E-C8F0-4B81-9118-FA5EC056AE7E}" srcOrd="0" destOrd="0" presId="urn:microsoft.com/office/officeart/2005/8/layout/hierarchy2"/>
    <dgm:cxn modelId="{06E97542-B7E7-454C-A90B-F33F361B7D34}" type="presParOf" srcId="{F64F0F59-B827-4DB1-9CEA-A6D2886B33C2}" destId="{C7C18869-720B-41CC-A77D-EDDC62F433CD}" srcOrd="1" destOrd="0" presId="urn:microsoft.com/office/officeart/2005/8/layout/hierarchy2"/>
    <dgm:cxn modelId="{B4D82D31-4781-4A7A-A152-542DC08CE5CF}" type="presParOf" srcId="{C7C18869-720B-41CC-A77D-EDDC62F433CD}" destId="{4688CFFE-05F9-4C08-B790-DA536C1EAF68}" srcOrd="0" destOrd="0" presId="urn:microsoft.com/office/officeart/2005/8/layout/hierarchy2"/>
    <dgm:cxn modelId="{8C14CEC7-FBF5-4A75-8A6F-436C8266EAF6}" type="presParOf" srcId="{C7C18869-720B-41CC-A77D-EDDC62F433CD}" destId="{35CFB6B8-8B0E-425F-BF48-477227477E0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ED702-26CA-4269-B2D2-B02FDB5CDD86}">
      <dsp:nvSpPr>
        <dsp:cNvPr id="0" name=""/>
        <dsp:cNvSpPr/>
      </dsp:nvSpPr>
      <dsp:spPr>
        <a:xfrm>
          <a:off x="5446" y="639093"/>
          <a:ext cx="2082005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FF0000"/>
              </a:solidFill>
            </a:rPr>
            <a:t>1. Макроскопические характеристики амфор</a:t>
          </a:r>
        </a:p>
      </dsp:txBody>
      <dsp:txXfrm>
        <a:off x="34308" y="667955"/>
        <a:ext cx="2024281" cy="927694"/>
      </dsp:txXfrm>
    </dsp:sp>
    <dsp:sp modelId="{A6A33E08-81B9-470C-9D0C-485696710B75}">
      <dsp:nvSpPr>
        <dsp:cNvPr id="0" name=""/>
        <dsp:cNvSpPr/>
      </dsp:nvSpPr>
      <dsp:spPr>
        <a:xfrm>
          <a:off x="2237464" y="945787"/>
          <a:ext cx="318026" cy="372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2237464" y="1020193"/>
        <a:ext cx="222618" cy="223218"/>
      </dsp:txXfrm>
    </dsp:sp>
    <dsp:sp modelId="{CD1E24D0-346F-45C4-A1B5-0CCC889155F7}">
      <dsp:nvSpPr>
        <dsp:cNvPr id="0" name=""/>
        <dsp:cNvSpPr/>
      </dsp:nvSpPr>
      <dsp:spPr>
        <a:xfrm>
          <a:off x="2687501" y="639093"/>
          <a:ext cx="1500123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2. Анализ морфологии сосудов, декора и надписей</a:t>
          </a:r>
        </a:p>
      </dsp:txBody>
      <dsp:txXfrm>
        <a:off x="2716363" y="667955"/>
        <a:ext cx="1442399" cy="927694"/>
      </dsp:txXfrm>
    </dsp:sp>
    <dsp:sp modelId="{85827089-A26D-4749-9F3A-425626C46551}">
      <dsp:nvSpPr>
        <dsp:cNvPr id="0" name=""/>
        <dsp:cNvSpPr/>
      </dsp:nvSpPr>
      <dsp:spPr>
        <a:xfrm>
          <a:off x="4337637" y="945787"/>
          <a:ext cx="318026" cy="372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4337637" y="1020193"/>
        <a:ext cx="222618" cy="223218"/>
      </dsp:txXfrm>
    </dsp:sp>
    <dsp:sp modelId="{D10E3601-6EEE-463F-8277-4213916BE66A}">
      <dsp:nvSpPr>
        <dsp:cNvPr id="0" name=""/>
        <dsp:cNvSpPr/>
      </dsp:nvSpPr>
      <dsp:spPr>
        <a:xfrm>
          <a:off x="4787673" y="639093"/>
          <a:ext cx="1500123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3. Определение центров производства</a:t>
          </a:r>
        </a:p>
      </dsp:txBody>
      <dsp:txXfrm>
        <a:off x="4816535" y="667955"/>
        <a:ext cx="1442399" cy="927694"/>
      </dsp:txXfrm>
    </dsp:sp>
    <dsp:sp modelId="{116A3505-E6D4-4D20-A632-A4A8A32A8DAF}">
      <dsp:nvSpPr>
        <dsp:cNvPr id="0" name=""/>
        <dsp:cNvSpPr/>
      </dsp:nvSpPr>
      <dsp:spPr>
        <a:xfrm>
          <a:off x="6437809" y="945787"/>
          <a:ext cx="318026" cy="372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6437809" y="1020193"/>
        <a:ext cx="222618" cy="223218"/>
      </dsp:txXfrm>
    </dsp:sp>
    <dsp:sp modelId="{996624B6-8624-4825-B16B-38C223B5845D}">
      <dsp:nvSpPr>
        <dsp:cNvPr id="0" name=""/>
        <dsp:cNvSpPr/>
      </dsp:nvSpPr>
      <dsp:spPr>
        <a:xfrm>
          <a:off x="6887846" y="639093"/>
          <a:ext cx="1757214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4. Создание морфолого-хронологической классификации</a:t>
          </a:r>
        </a:p>
      </dsp:txBody>
      <dsp:txXfrm>
        <a:off x="6916708" y="667955"/>
        <a:ext cx="1699490" cy="927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D8765-9770-4EAE-8F11-B25618F68A65}">
      <dsp:nvSpPr>
        <dsp:cNvPr id="0" name=""/>
        <dsp:cNvSpPr/>
      </dsp:nvSpPr>
      <dsp:spPr>
        <a:xfrm>
          <a:off x="903" y="754903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Морфолого-хронологическая классификация</a:t>
          </a:r>
          <a:endParaRPr lang="ru-RU" sz="1500" kern="1200" dirty="0">
            <a:solidFill>
              <a:srgbClr val="FF0000"/>
            </a:solidFill>
          </a:endParaRPr>
        </a:p>
      </dsp:txBody>
      <dsp:txXfrm>
        <a:off x="22981" y="776981"/>
        <a:ext cx="1463440" cy="709642"/>
      </dsp:txXfrm>
    </dsp:sp>
    <dsp:sp modelId="{1B11C96F-5320-422A-A1AA-3DB005DA1054}">
      <dsp:nvSpPr>
        <dsp:cNvPr id="0" name=""/>
        <dsp:cNvSpPr/>
      </dsp:nvSpPr>
      <dsp:spPr>
        <a:xfrm rot="19457599">
          <a:off x="1438697" y="885115"/>
          <a:ext cx="742644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742644" y="29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791454" y="896519"/>
        <a:ext cx="37132" cy="37132"/>
      </dsp:txXfrm>
    </dsp:sp>
    <dsp:sp modelId="{F4D4E75D-D7CA-4E32-B674-4F510E3762BD}">
      <dsp:nvSpPr>
        <dsp:cNvPr id="0" name=""/>
        <dsp:cNvSpPr/>
      </dsp:nvSpPr>
      <dsp:spPr>
        <a:xfrm>
          <a:off x="2111539" y="321469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Тип 1</a:t>
          </a:r>
        </a:p>
      </dsp:txBody>
      <dsp:txXfrm>
        <a:off x="2133617" y="343547"/>
        <a:ext cx="1463440" cy="709642"/>
      </dsp:txXfrm>
    </dsp:sp>
    <dsp:sp modelId="{08E192A7-0CDB-4CA5-8A9F-A4B98E79336B}">
      <dsp:nvSpPr>
        <dsp:cNvPr id="0" name=""/>
        <dsp:cNvSpPr/>
      </dsp:nvSpPr>
      <dsp:spPr>
        <a:xfrm>
          <a:off x="3619136" y="668398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905580" y="683292"/>
        <a:ext cx="30151" cy="30151"/>
      </dsp:txXfrm>
    </dsp:sp>
    <dsp:sp modelId="{13073E7C-4B82-4EF2-9355-84E559B7186F}">
      <dsp:nvSpPr>
        <dsp:cNvPr id="0" name=""/>
        <dsp:cNvSpPr/>
      </dsp:nvSpPr>
      <dsp:spPr>
        <a:xfrm>
          <a:off x="4222175" y="321469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…</a:t>
          </a:r>
        </a:p>
      </dsp:txBody>
      <dsp:txXfrm>
        <a:off x="4244253" y="343547"/>
        <a:ext cx="1463440" cy="709642"/>
      </dsp:txXfrm>
    </dsp:sp>
    <dsp:sp modelId="{6512C216-B243-49F0-9636-E275BA83E080}">
      <dsp:nvSpPr>
        <dsp:cNvPr id="0" name=""/>
        <dsp:cNvSpPr/>
      </dsp:nvSpPr>
      <dsp:spPr>
        <a:xfrm>
          <a:off x="5729772" y="668398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016215" y="683292"/>
        <a:ext cx="30151" cy="30151"/>
      </dsp:txXfrm>
    </dsp:sp>
    <dsp:sp modelId="{765E3827-E53D-435D-BF1C-E06FB0CC98E7}">
      <dsp:nvSpPr>
        <dsp:cNvPr id="0" name=""/>
        <dsp:cNvSpPr/>
      </dsp:nvSpPr>
      <dsp:spPr>
        <a:xfrm>
          <a:off x="6332811" y="321469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Тип 57</a:t>
          </a:r>
        </a:p>
      </dsp:txBody>
      <dsp:txXfrm>
        <a:off x="6354889" y="343547"/>
        <a:ext cx="1463440" cy="709642"/>
      </dsp:txXfrm>
    </dsp:sp>
    <dsp:sp modelId="{71F7C56C-22E2-41B3-9908-8126B134BA6C}">
      <dsp:nvSpPr>
        <dsp:cNvPr id="0" name=""/>
        <dsp:cNvSpPr/>
      </dsp:nvSpPr>
      <dsp:spPr>
        <a:xfrm rot="2142401">
          <a:off x="1438697" y="1318549"/>
          <a:ext cx="742644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742644" y="29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791454" y="1329953"/>
        <a:ext cx="37132" cy="37132"/>
      </dsp:txXfrm>
    </dsp:sp>
    <dsp:sp modelId="{3BBF2B90-B573-40C6-AB7A-C352AA846577}">
      <dsp:nvSpPr>
        <dsp:cNvPr id="0" name=""/>
        <dsp:cNvSpPr/>
      </dsp:nvSpPr>
      <dsp:spPr>
        <a:xfrm>
          <a:off x="2111539" y="1188337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Ранние</a:t>
          </a:r>
        </a:p>
      </dsp:txBody>
      <dsp:txXfrm>
        <a:off x="2133617" y="1210415"/>
        <a:ext cx="1463440" cy="709642"/>
      </dsp:txXfrm>
    </dsp:sp>
    <dsp:sp modelId="{2006CAEF-5137-4579-908F-551C6192FAB8}">
      <dsp:nvSpPr>
        <dsp:cNvPr id="0" name=""/>
        <dsp:cNvSpPr/>
      </dsp:nvSpPr>
      <dsp:spPr>
        <a:xfrm>
          <a:off x="3619136" y="1535266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905580" y="1550161"/>
        <a:ext cx="30151" cy="30151"/>
      </dsp:txXfrm>
    </dsp:sp>
    <dsp:sp modelId="{3C1FC628-8ECA-4E58-B57F-5440AF9ABD3B}">
      <dsp:nvSpPr>
        <dsp:cNvPr id="0" name=""/>
        <dsp:cNvSpPr/>
      </dsp:nvSpPr>
      <dsp:spPr>
        <a:xfrm>
          <a:off x="4222175" y="1188337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…</a:t>
          </a:r>
        </a:p>
      </dsp:txBody>
      <dsp:txXfrm>
        <a:off x="4244253" y="1210415"/>
        <a:ext cx="1463440" cy="709642"/>
      </dsp:txXfrm>
    </dsp:sp>
    <dsp:sp modelId="{6AD1BFBE-15AC-4492-8065-4728FB0B61E9}">
      <dsp:nvSpPr>
        <dsp:cNvPr id="0" name=""/>
        <dsp:cNvSpPr/>
      </dsp:nvSpPr>
      <dsp:spPr>
        <a:xfrm>
          <a:off x="5729772" y="1535266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016215" y="1550161"/>
        <a:ext cx="30151" cy="30151"/>
      </dsp:txXfrm>
    </dsp:sp>
    <dsp:sp modelId="{4688CFFE-05F9-4C08-B790-DA536C1EAF68}">
      <dsp:nvSpPr>
        <dsp:cNvPr id="0" name=""/>
        <dsp:cNvSpPr/>
      </dsp:nvSpPr>
      <dsp:spPr>
        <a:xfrm>
          <a:off x="6332811" y="1188337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Поздние</a:t>
          </a:r>
        </a:p>
      </dsp:txBody>
      <dsp:txXfrm>
        <a:off x="6354889" y="1210415"/>
        <a:ext cx="1463440" cy="709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ED702-26CA-4269-B2D2-B02FDB5CDD86}">
      <dsp:nvSpPr>
        <dsp:cNvPr id="0" name=""/>
        <dsp:cNvSpPr/>
      </dsp:nvSpPr>
      <dsp:spPr>
        <a:xfrm>
          <a:off x="5446" y="639093"/>
          <a:ext cx="2082005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FF0000"/>
              </a:solidFill>
            </a:rPr>
            <a:t>1. Макроскопические характеристики амфор</a:t>
          </a:r>
        </a:p>
      </dsp:txBody>
      <dsp:txXfrm>
        <a:off x="34308" y="667955"/>
        <a:ext cx="2024281" cy="927694"/>
      </dsp:txXfrm>
    </dsp:sp>
    <dsp:sp modelId="{A6A33E08-81B9-470C-9D0C-485696710B75}">
      <dsp:nvSpPr>
        <dsp:cNvPr id="0" name=""/>
        <dsp:cNvSpPr/>
      </dsp:nvSpPr>
      <dsp:spPr>
        <a:xfrm>
          <a:off x="2237464" y="945787"/>
          <a:ext cx="318026" cy="372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2237464" y="1020193"/>
        <a:ext cx="222618" cy="223218"/>
      </dsp:txXfrm>
    </dsp:sp>
    <dsp:sp modelId="{CD1E24D0-346F-45C4-A1B5-0CCC889155F7}">
      <dsp:nvSpPr>
        <dsp:cNvPr id="0" name=""/>
        <dsp:cNvSpPr/>
      </dsp:nvSpPr>
      <dsp:spPr>
        <a:xfrm>
          <a:off x="2687501" y="639093"/>
          <a:ext cx="1500123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2. Анализ морфологии сосудов, декора и надписей</a:t>
          </a:r>
        </a:p>
      </dsp:txBody>
      <dsp:txXfrm>
        <a:off x="2716363" y="667955"/>
        <a:ext cx="1442399" cy="927694"/>
      </dsp:txXfrm>
    </dsp:sp>
    <dsp:sp modelId="{85827089-A26D-4749-9F3A-425626C46551}">
      <dsp:nvSpPr>
        <dsp:cNvPr id="0" name=""/>
        <dsp:cNvSpPr/>
      </dsp:nvSpPr>
      <dsp:spPr>
        <a:xfrm>
          <a:off x="4337637" y="945787"/>
          <a:ext cx="318026" cy="372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4337637" y="1020193"/>
        <a:ext cx="222618" cy="223218"/>
      </dsp:txXfrm>
    </dsp:sp>
    <dsp:sp modelId="{D10E3601-6EEE-463F-8277-4213916BE66A}">
      <dsp:nvSpPr>
        <dsp:cNvPr id="0" name=""/>
        <dsp:cNvSpPr/>
      </dsp:nvSpPr>
      <dsp:spPr>
        <a:xfrm>
          <a:off x="4787673" y="639093"/>
          <a:ext cx="1500123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3. Определение центров производства</a:t>
          </a:r>
        </a:p>
      </dsp:txBody>
      <dsp:txXfrm>
        <a:off x="4816535" y="667955"/>
        <a:ext cx="1442399" cy="927694"/>
      </dsp:txXfrm>
    </dsp:sp>
    <dsp:sp modelId="{116A3505-E6D4-4D20-A632-A4A8A32A8DAF}">
      <dsp:nvSpPr>
        <dsp:cNvPr id="0" name=""/>
        <dsp:cNvSpPr/>
      </dsp:nvSpPr>
      <dsp:spPr>
        <a:xfrm>
          <a:off x="6437809" y="945787"/>
          <a:ext cx="318026" cy="372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6437809" y="1020193"/>
        <a:ext cx="222618" cy="223218"/>
      </dsp:txXfrm>
    </dsp:sp>
    <dsp:sp modelId="{996624B6-8624-4825-B16B-38C223B5845D}">
      <dsp:nvSpPr>
        <dsp:cNvPr id="0" name=""/>
        <dsp:cNvSpPr/>
      </dsp:nvSpPr>
      <dsp:spPr>
        <a:xfrm>
          <a:off x="6887846" y="639093"/>
          <a:ext cx="1757214" cy="9854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4. Создание морфолого-хронологической классификации</a:t>
          </a:r>
        </a:p>
      </dsp:txBody>
      <dsp:txXfrm>
        <a:off x="6916708" y="667955"/>
        <a:ext cx="1699490" cy="927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D8765-9770-4EAE-8F11-B25618F68A65}">
      <dsp:nvSpPr>
        <dsp:cNvPr id="0" name=""/>
        <dsp:cNvSpPr/>
      </dsp:nvSpPr>
      <dsp:spPr>
        <a:xfrm>
          <a:off x="903" y="754903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Морфолого-хронологическая классификация</a:t>
          </a:r>
          <a:endParaRPr lang="ru-RU" sz="1500" kern="1200" dirty="0">
            <a:solidFill>
              <a:srgbClr val="FF0000"/>
            </a:solidFill>
          </a:endParaRPr>
        </a:p>
      </dsp:txBody>
      <dsp:txXfrm>
        <a:off x="22981" y="776981"/>
        <a:ext cx="1463440" cy="709642"/>
      </dsp:txXfrm>
    </dsp:sp>
    <dsp:sp modelId="{1B11C96F-5320-422A-A1AA-3DB005DA1054}">
      <dsp:nvSpPr>
        <dsp:cNvPr id="0" name=""/>
        <dsp:cNvSpPr/>
      </dsp:nvSpPr>
      <dsp:spPr>
        <a:xfrm rot="19457599">
          <a:off x="1438697" y="885115"/>
          <a:ext cx="742644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742644" y="29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791454" y="896519"/>
        <a:ext cx="37132" cy="37132"/>
      </dsp:txXfrm>
    </dsp:sp>
    <dsp:sp modelId="{F4D4E75D-D7CA-4E32-B674-4F510E3762BD}">
      <dsp:nvSpPr>
        <dsp:cNvPr id="0" name=""/>
        <dsp:cNvSpPr/>
      </dsp:nvSpPr>
      <dsp:spPr>
        <a:xfrm>
          <a:off x="2111539" y="321469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Тип 1</a:t>
          </a:r>
        </a:p>
      </dsp:txBody>
      <dsp:txXfrm>
        <a:off x="2133617" y="343547"/>
        <a:ext cx="1463440" cy="709642"/>
      </dsp:txXfrm>
    </dsp:sp>
    <dsp:sp modelId="{08E192A7-0CDB-4CA5-8A9F-A4B98E79336B}">
      <dsp:nvSpPr>
        <dsp:cNvPr id="0" name=""/>
        <dsp:cNvSpPr/>
      </dsp:nvSpPr>
      <dsp:spPr>
        <a:xfrm>
          <a:off x="3619136" y="668398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905580" y="683292"/>
        <a:ext cx="30151" cy="30151"/>
      </dsp:txXfrm>
    </dsp:sp>
    <dsp:sp modelId="{13073E7C-4B82-4EF2-9355-84E559B7186F}">
      <dsp:nvSpPr>
        <dsp:cNvPr id="0" name=""/>
        <dsp:cNvSpPr/>
      </dsp:nvSpPr>
      <dsp:spPr>
        <a:xfrm>
          <a:off x="4222175" y="321469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…</a:t>
          </a:r>
        </a:p>
      </dsp:txBody>
      <dsp:txXfrm>
        <a:off x="4244253" y="343547"/>
        <a:ext cx="1463440" cy="709642"/>
      </dsp:txXfrm>
    </dsp:sp>
    <dsp:sp modelId="{6512C216-B243-49F0-9636-E275BA83E080}">
      <dsp:nvSpPr>
        <dsp:cNvPr id="0" name=""/>
        <dsp:cNvSpPr/>
      </dsp:nvSpPr>
      <dsp:spPr>
        <a:xfrm>
          <a:off x="5729772" y="668398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016215" y="683292"/>
        <a:ext cx="30151" cy="30151"/>
      </dsp:txXfrm>
    </dsp:sp>
    <dsp:sp modelId="{765E3827-E53D-435D-BF1C-E06FB0CC98E7}">
      <dsp:nvSpPr>
        <dsp:cNvPr id="0" name=""/>
        <dsp:cNvSpPr/>
      </dsp:nvSpPr>
      <dsp:spPr>
        <a:xfrm>
          <a:off x="6332811" y="321469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Тип 57</a:t>
          </a:r>
        </a:p>
      </dsp:txBody>
      <dsp:txXfrm>
        <a:off x="6354889" y="343547"/>
        <a:ext cx="1463440" cy="709642"/>
      </dsp:txXfrm>
    </dsp:sp>
    <dsp:sp modelId="{71F7C56C-22E2-41B3-9908-8126B134BA6C}">
      <dsp:nvSpPr>
        <dsp:cNvPr id="0" name=""/>
        <dsp:cNvSpPr/>
      </dsp:nvSpPr>
      <dsp:spPr>
        <a:xfrm rot="2142401">
          <a:off x="1438697" y="1318549"/>
          <a:ext cx="742644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742644" y="29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791454" y="1329953"/>
        <a:ext cx="37132" cy="37132"/>
      </dsp:txXfrm>
    </dsp:sp>
    <dsp:sp modelId="{3BBF2B90-B573-40C6-AB7A-C352AA846577}">
      <dsp:nvSpPr>
        <dsp:cNvPr id="0" name=""/>
        <dsp:cNvSpPr/>
      </dsp:nvSpPr>
      <dsp:spPr>
        <a:xfrm>
          <a:off x="2111539" y="1188337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Ранние</a:t>
          </a:r>
        </a:p>
      </dsp:txBody>
      <dsp:txXfrm>
        <a:off x="2133617" y="1210415"/>
        <a:ext cx="1463440" cy="709642"/>
      </dsp:txXfrm>
    </dsp:sp>
    <dsp:sp modelId="{2006CAEF-5137-4579-908F-551C6192FAB8}">
      <dsp:nvSpPr>
        <dsp:cNvPr id="0" name=""/>
        <dsp:cNvSpPr/>
      </dsp:nvSpPr>
      <dsp:spPr>
        <a:xfrm>
          <a:off x="3619136" y="1535266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905580" y="1550161"/>
        <a:ext cx="30151" cy="30151"/>
      </dsp:txXfrm>
    </dsp:sp>
    <dsp:sp modelId="{3C1FC628-8ECA-4E58-B57F-5440AF9ABD3B}">
      <dsp:nvSpPr>
        <dsp:cNvPr id="0" name=""/>
        <dsp:cNvSpPr/>
      </dsp:nvSpPr>
      <dsp:spPr>
        <a:xfrm>
          <a:off x="4222175" y="1188337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…</a:t>
          </a:r>
        </a:p>
      </dsp:txBody>
      <dsp:txXfrm>
        <a:off x="4244253" y="1210415"/>
        <a:ext cx="1463440" cy="709642"/>
      </dsp:txXfrm>
    </dsp:sp>
    <dsp:sp modelId="{6AD1BFBE-15AC-4492-8065-4728FB0B61E9}">
      <dsp:nvSpPr>
        <dsp:cNvPr id="0" name=""/>
        <dsp:cNvSpPr/>
      </dsp:nvSpPr>
      <dsp:spPr>
        <a:xfrm>
          <a:off x="5729772" y="1535266"/>
          <a:ext cx="603038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603038" y="29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016215" y="1550161"/>
        <a:ext cx="30151" cy="30151"/>
      </dsp:txXfrm>
    </dsp:sp>
    <dsp:sp modelId="{4688CFFE-05F9-4C08-B790-DA536C1EAF68}">
      <dsp:nvSpPr>
        <dsp:cNvPr id="0" name=""/>
        <dsp:cNvSpPr/>
      </dsp:nvSpPr>
      <dsp:spPr>
        <a:xfrm>
          <a:off x="6332811" y="1188337"/>
          <a:ext cx="1507596" cy="753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Поздние</a:t>
          </a:r>
        </a:p>
      </dsp:txBody>
      <dsp:txXfrm>
        <a:off x="6354889" y="1210415"/>
        <a:ext cx="1463440" cy="709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623FF-03BF-46A1-8821-E0E60FC8F595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95B78-05C4-4F89-9FCB-7863C9E32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86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LRA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95B78-05C4-4F89-9FCB-7863C9E32F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1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LRA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95B78-05C4-4F89-9FCB-7863C9E32F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28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95B78-05C4-4F89-9FCB-7863C9E32F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7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43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73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17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5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6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81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1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1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08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C5CD-3C2A-42EA-A78D-9B41B98AC57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2D2B8-7F6C-469F-8DCB-C9AC69F6C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5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7" Type="http://schemas.openxmlformats.org/officeDocument/2006/relationships/image" Target="../media/image11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6.jpeg"/><Relationship Id="rId7" Type="http://schemas.openxmlformats.org/officeDocument/2006/relationships/image" Target="../media/image11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tiff"/><Relationship Id="rId5" Type="http://schemas.openxmlformats.org/officeDocument/2006/relationships/image" Target="../media/image106.png"/><Relationship Id="rId4" Type="http://schemas.openxmlformats.org/officeDocument/2006/relationships/image" Target="../media/image104.tiff"/><Relationship Id="rId9" Type="http://schemas.openxmlformats.org/officeDocument/2006/relationships/image" Target="../media/image120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04.tiff"/><Relationship Id="rId7" Type="http://schemas.openxmlformats.org/officeDocument/2006/relationships/image" Target="../media/image124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tiff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tiff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tiff"/><Relationship Id="rId3" Type="http://schemas.openxmlformats.org/officeDocument/2006/relationships/image" Target="../media/image143.tiff"/><Relationship Id="rId7" Type="http://schemas.openxmlformats.org/officeDocument/2006/relationships/image" Target="../media/image14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tiff"/><Relationship Id="rId4" Type="http://schemas.openxmlformats.org/officeDocument/2006/relationships/image" Target="../media/image144.tiff"/><Relationship Id="rId9" Type="http://schemas.openxmlformats.org/officeDocument/2006/relationships/image" Target="../media/image1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tiff"/><Relationship Id="rId4" Type="http://schemas.openxmlformats.org/officeDocument/2006/relationships/image" Target="../media/image160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tiff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tiff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tiff"/><Relationship Id="rId5" Type="http://schemas.openxmlformats.org/officeDocument/2006/relationships/image" Target="../media/image178.png"/><Relationship Id="rId4" Type="http://schemas.openxmlformats.org/officeDocument/2006/relationships/image" Target="../media/image17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tiff"/><Relationship Id="rId3" Type="http://schemas.openxmlformats.org/officeDocument/2006/relationships/image" Target="../media/image187.jpeg"/><Relationship Id="rId7" Type="http://schemas.openxmlformats.org/officeDocument/2006/relationships/image" Target="../media/image191.tiff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tiff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0.jpeg"/><Relationship Id="rId7" Type="http://schemas.openxmlformats.org/officeDocument/2006/relationships/image" Target="../media/image198.png"/><Relationship Id="rId2" Type="http://schemas.openxmlformats.org/officeDocument/2006/relationships/image" Target="../media/image18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tiff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tiff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tiff"/><Relationship Id="rId2" Type="http://schemas.openxmlformats.org/officeDocument/2006/relationships/image" Target="../media/image2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tiff"/><Relationship Id="rId4" Type="http://schemas.openxmlformats.org/officeDocument/2006/relationships/image" Target="../media/image2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tiff"/><Relationship Id="rId2" Type="http://schemas.openxmlformats.org/officeDocument/2006/relationships/image" Target="../media/image2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tiff"/><Relationship Id="rId4" Type="http://schemas.openxmlformats.org/officeDocument/2006/relationships/image" Target="../media/image221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8796">
              <a:srgbClr val="EBF1F7"/>
            </a:gs>
            <a:gs pos="0">
              <a:schemeClr val="bg1"/>
            </a:gs>
            <a:gs pos="65000">
              <a:schemeClr val="accent1">
                <a:lumMod val="45000"/>
                <a:lumOff val="55000"/>
              </a:schemeClr>
            </a:gs>
            <a:gs pos="95000">
              <a:srgbClr val="FF9F9F"/>
            </a:gs>
            <a:gs pos="100000">
              <a:srgbClr val="FFD1D1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576" y="1879386"/>
            <a:ext cx="8892480" cy="1470025"/>
          </a:xfrm>
        </p:spPr>
        <p:txBody>
          <a:bodyPr>
            <a:noAutofit/>
          </a:bodyPr>
          <a:lstStyle/>
          <a:p>
            <a:r>
              <a:rPr lang="ru-RU" sz="4000" b="1" spc="100" dirty="0">
                <a:solidFill>
                  <a:srgbClr val="430605"/>
                </a:solidFill>
                <a:latin typeface="Gabriola" panose="04040605051002020D02" pitchFamily="82" charset="0"/>
                <a:cs typeface="Andalus" pitchFamily="18" charset="-78"/>
              </a:rPr>
              <a:t>Амфоры позднеримского и ранневизантийского времени на Боспоре</a:t>
            </a:r>
            <a:br>
              <a:rPr lang="ru-RU" sz="4000" b="1" spc="100" dirty="0">
                <a:solidFill>
                  <a:srgbClr val="430605"/>
                </a:solidFill>
                <a:latin typeface="Gabriola" panose="04040605051002020D02" pitchFamily="82" charset="0"/>
                <a:cs typeface="Andalus" pitchFamily="18" charset="-78"/>
              </a:rPr>
            </a:br>
            <a:r>
              <a:rPr lang="ru-RU" sz="2800" dirty="0">
                <a:solidFill>
                  <a:srgbClr val="430605"/>
                </a:solidFill>
                <a:latin typeface="Gabriola" panose="04040605051002020D02" pitchFamily="82" charset="0"/>
                <a:cs typeface="Andalus" pitchFamily="18" charset="-78"/>
              </a:rPr>
              <a:t>(IV – первая половина VII вв.)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336" y="3764834"/>
            <a:ext cx="8766720" cy="230807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>А.В. Смокотина</a:t>
            </a:r>
            <a:endParaRPr lang="en-US" sz="2800" dirty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r>
              <a:rPr lang="ru-RU" sz="2400" dirty="0">
                <a:solidFill>
                  <a:srgbClr val="430605"/>
                </a:solidFill>
                <a:latin typeface="Gabriola" panose="04040605051002020D02" pitchFamily="82" charset="0"/>
              </a:rPr>
              <a:t>Лаборатория «Византийский Крым»</a:t>
            </a:r>
          </a:p>
          <a:p>
            <a:r>
              <a:rPr lang="ru-RU" sz="2400" dirty="0">
                <a:solidFill>
                  <a:srgbClr val="430605"/>
                </a:solidFill>
                <a:latin typeface="Gabriola" panose="04040605051002020D02" pitchFamily="82" charset="0"/>
              </a:rPr>
              <a:t>Научно-исследовательский центр истории и археологии Крыма</a:t>
            </a:r>
          </a:p>
          <a:p>
            <a:r>
              <a:rPr lang="ru-RU" sz="2400" dirty="0">
                <a:solidFill>
                  <a:srgbClr val="430605"/>
                </a:solidFill>
                <a:latin typeface="Gabriola" panose="04040605051002020D02" pitchFamily="82" charset="0"/>
              </a:rPr>
              <a:t>Крымский федеральный университет им. В.И. Вернадского, г. Симферополь</a:t>
            </a:r>
          </a:p>
          <a:p>
            <a:endParaRPr lang="ru-RU" sz="2400" dirty="0">
              <a:solidFill>
                <a:srgbClr val="43060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072912"/>
            <a:ext cx="26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430605"/>
                </a:solidFill>
                <a:latin typeface="Gabriola" panose="04040605051002020D02" pitchFamily="82" charset="0"/>
              </a:rPr>
              <a:t>Симферополь</a:t>
            </a:r>
            <a:r>
              <a:rPr lang="en-US" sz="2400" dirty="0">
                <a:solidFill>
                  <a:srgbClr val="430605"/>
                </a:solidFill>
                <a:latin typeface="Gabriola" panose="04040605051002020D02" pitchFamily="82" charset="0"/>
              </a:rPr>
              <a:t>, </a:t>
            </a:r>
            <a:r>
              <a:rPr lang="ru-RU" sz="2400" dirty="0">
                <a:solidFill>
                  <a:srgbClr val="430605"/>
                </a:solidFill>
                <a:latin typeface="Gabriola" panose="04040605051002020D02" pitchFamily="82" charset="0"/>
              </a:rPr>
              <a:t>2023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81502"/>
            <a:ext cx="980400" cy="90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88" y="289351"/>
            <a:ext cx="1504768" cy="11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8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539552" y="3254889"/>
            <a:ext cx="2762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Пример листа колориметрии: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D28BB-7436-4F14-B5CB-203D41C620AE}"/>
              </a:ext>
            </a:extLst>
          </p:cNvPr>
          <p:cNvSpPr/>
          <p:nvPr/>
        </p:nvSpPr>
        <p:spPr>
          <a:xfrm>
            <a:off x="3419278" y="1502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Цвет глиняного теста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417494-E54F-4C90-9162-18F3997CA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94299"/>
            <a:ext cx="4443746" cy="292731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3DC3F6-B7A8-4EDD-8959-BCF907A93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7714" r="15475" b="64430"/>
          <a:stretch/>
        </p:blipFill>
        <p:spPr>
          <a:xfrm>
            <a:off x="682334" y="790533"/>
            <a:ext cx="3384376" cy="180700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0" name="Рисунок 9" descr="Изображение выглядит как текст, снимок экрана, число, Параллельный&#10;&#10;Описание создано автоматически">
            <a:extLst>
              <a:ext uri="{FF2B5EF4-FFF2-40B4-BE49-F238E27FC236}">
                <a16:creationId xmlns:a16="http://schemas.microsoft.com/office/drawing/2014/main" id="{28D5BCDA-5843-47AB-97B7-3361940CA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65269"/>
            <a:ext cx="8316416" cy="300806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5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06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762622" y="6383720"/>
            <a:ext cx="2632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Съемка для моделирования.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D28BB-7436-4F14-B5CB-203D41C620AE}"/>
              </a:ext>
            </a:extLst>
          </p:cNvPr>
          <p:cNvSpPr/>
          <p:nvPr/>
        </p:nvSpPr>
        <p:spPr>
          <a:xfrm>
            <a:off x="2267744" y="1502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Графическая фиксация амфорного материала</a:t>
            </a:r>
            <a:endParaRPr lang="ru-RU" sz="2000" dirty="0"/>
          </a:p>
        </p:txBody>
      </p:sp>
      <p:pic>
        <p:nvPicPr>
          <p:cNvPr id="12" name="Рисунок 11" descr="Изображение выглядит как в помещении, стена, человек, одежда&#10;&#10;Описание создано автоматически">
            <a:extLst>
              <a:ext uri="{FF2B5EF4-FFF2-40B4-BE49-F238E27FC236}">
                <a16:creationId xmlns:a16="http://schemas.microsoft.com/office/drawing/2014/main" id="{EC25F721-7871-4D3F-B403-1397732FE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457" r="31888" b="3411"/>
          <a:stretch/>
        </p:blipFill>
        <p:spPr>
          <a:xfrm>
            <a:off x="879603" y="3639902"/>
            <a:ext cx="2398040" cy="274381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1E3815-D275-43B9-8EB6-9E1B92A75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6950" r="5057" b="8084"/>
          <a:stretch/>
        </p:blipFill>
        <p:spPr>
          <a:xfrm>
            <a:off x="5023668" y="859799"/>
            <a:ext cx="3715683" cy="536923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64D90D0-E813-45D2-A4E3-8FE50C97375C}"/>
              </a:ext>
            </a:extLst>
          </p:cNvPr>
          <p:cNvSpPr/>
          <p:nvPr/>
        </p:nvSpPr>
        <p:spPr>
          <a:xfrm rot="775142">
            <a:off x="3923928" y="1916832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5363A5E8-6114-4C64-A935-AEB3B5B8899A}"/>
              </a:ext>
            </a:extLst>
          </p:cNvPr>
          <p:cNvSpPr/>
          <p:nvPr/>
        </p:nvSpPr>
        <p:spPr>
          <a:xfrm rot="21088876">
            <a:off x="3887925" y="4254477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E67777-BE8E-48A1-99CA-E1115D7C0860}"/>
              </a:ext>
            </a:extLst>
          </p:cNvPr>
          <p:cNvSpPr/>
          <p:nvPr/>
        </p:nvSpPr>
        <p:spPr>
          <a:xfrm>
            <a:off x="1115616" y="3124917"/>
            <a:ext cx="1702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Чертеж вручную.</a:t>
            </a:r>
            <a:endParaRPr lang="ru-RU" sz="1600" dirty="0"/>
          </a:p>
        </p:txBody>
      </p:sp>
      <p:pic>
        <p:nvPicPr>
          <p:cNvPr id="10" name="Рисунок 9" descr="Изображение выглядит как ручной инструмент, в помещении, инструмент, молоток&#10;&#10;Описание создано автоматически">
            <a:extLst>
              <a:ext uri="{FF2B5EF4-FFF2-40B4-BE49-F238E27FC236}">
                <a16:creationId xmlns:a16="http://schemas.microsoft.com/office/drawing/2014/main" id="{88EFBE7B-9CE2-40C6-90DF-0E5695ECE1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6176" b="8920"/>
          <a:stretch/>
        </p:blipFill>
        <p:spPr>
          <a:xfrm>
            <a:off x="952430" y="564069"/>
            <a:ext cx="2252386" cy="256920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987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5952792" y="128463"/>
            <a:ext cx="2952328" cy="338554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30605"/>
                </a:solidFill>
              </a:rPr>
              <a:t>Цели и задачи макрофотографии:</a:t>
            </a:r>
          </a:p>
          <a:p>
            <a:pPr marL="108000" indent="180000">
              <a:buFont typeface="+mj-lt"/>
              <a:buAutoNum type="arabicPeriod"/>
            </a:pPr>
            <a:r>
              <a:rPr lang="ru-RU" sz="1400" dirty="0"/>
              <a:t>Установление или уточнение, в том числе дистанционное, центров производства различных сосудов на стадии камеральной обработки и подготовки материалов к публикации.</a:t>
            </a:r>
          </a:p>
          <a:p>
            <a:pPr marL="108000" indent="180000">
              <a:buFont typeface="+mj-lt"/>
              <a:buAutoNum type="arabicPeriod"/>
            </a:pPr>
            <a:r>
              <a:rPr lang="ru-RU" sz="1400" dirty="0"/>
              <a:t> Иллюстрация выводов научных исследований при публикации керамических находок.</a:t>
            </a:r>
          </a:p>
          <a:p>
            <a:pPr marL="108000" indent="180000">
              <a:buFont typeface="+mj-lt"/>
              <a:buAutoNum type="arabicPeriod"/>
            </a:pPr>
            <a:r>
              <a:rPr lang="ru-RU" sz="1400" dirty="0"/>
              <a:t>Создание библиотеки макрофотографий сосудов из различных центров для обучения работе с массовым материалом. </a:t>
            </a:r>
            <a:endParaRPr lang="ru-RU" sz="1600" dirty="0">
              <a:solidFill>
                <a:srgbClr val="54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D28BB-7436-4F14-B5CB-203D41C620AE}"/>
              </a:ext>
            </a:extLst>
          </p:cNvPr>
          <p:cNvSpPr/>
          <p:nvPr/>
        </p:nvSpPr>
        <p:spPr>
          <a:xfrm>
            <a:off x="3275262" y="1502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Макрофотография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AC4CB5-F026-4214-B93E-36328E2AB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67" y="4146072"/>
            <a:ext cx="2112206" cy="1255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DEA499-7B0B-46AF-B56B-AB17C2E4A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57" y="5489764"/>
            <a:ext cx="2016225" cy="117959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4C56B6-74EC-4E95-B8EF-9DCA42F2D65D}"/>
              </a:ext>
            </a:extLst>
          </p:cNvPr>
          <p:cNvSpPr/>
          <p:nvPr/>
        </p:nvSpPr>
        <p:spPr>
          <a:xfrm>
            <a:off x="7845238" y="4548793"/>
            <a:ext cx="1184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сердцевина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FC6489-FF03-4E27-8C38-F3DBEC7968DB}"/>
              </a:ext>
            </a:extLst>
          </p:cNvPr>
          <p:cNvSpPr/>
          <p:nvPr/>
        </p:nvSpPr>
        <p:spPr>
          <a:xfrm>
            <a:off x="7845238" y="5523488"/>
            <a:ext cx="1460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у внешней поверхности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DE64C0-2CC9-45E3-9A27-26D5946308FA}"/>
              </a:ext>
            </a:extLst>
          </p:cNvPr>
          <p:cNvSpPr/>
          <p:nvPr/>
        </p:nvSpPr>
        <p:spPr>
          <a:xfrm>
            <a:off x="7758524" y="6081657"/>
            <a:ext cx="1710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у внутренней поверхности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98F7EA4-763C-410D-B2E7-49FEF110942B}"/>
              </a:ext>
            </a:extLst>
          </p:cNvPr>
          <p:cNvCxnSpPr>
            <a:cxnSpLocks/>
          </p:cNvCxnSpPr>
          <p:nvPr/>
        </p:nvCxnSpPr>
        <p:spPr>
          <a:xfrm flipH="1">
            <a:off x="7226056" y="4310488"/>
            <a:ext cx="5324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0D145B6-9AE5-4943-8D1F-58041C214264}"/>
              </a:ext>
            </a:extLst>
          </p:cNvPr>
          <p:cNvCxnSpPr>
            <a:cxnSpLocks/>
          </p:cNvCxnSpPr>
          <p:nvPr/>
        </p:nvCxnSpPr>
        <p:spPr>
          <a:xfrm flipH="1">
            <a:off x="7261891" y="4379356"/>
            <a:ext cx="532468" cy="77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255BED6-52EC-4958-B15F-0BC6EB6F4C64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232780" y="4699608"/>
            <a:ext cx="612458" cy="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95FD366-D651-4E8E-A6B1-CC21D0633CE7}"/>
              </a:ext>
            </a:extLst>
          </p:cNvPr>
          <p:cNvSpPr/>
          <p:nvPr/>
        </p:nvSpPr>
        <p:spPr>
          <a:xfrm>
            <a:off x="6465209" y="3773085"/>
            <a:ext cx="2439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Колхида (Абхазия)</a:t>
            </a:r>
            <a:endParaRPr lang="ru-RU" sz="1600" u="sng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6C7EA98-7379-47DA-A025-7986F280C17B}"/>
              </a:ext>
            </a:extLst>
          </p:cNvPr>
          <p:cNvSpPr/>
          <p:nvPr/>
        </p:nvSpPr>
        <p:spPr>
          <a:xfrm>
            <a:off x="7845238" y="4146072"/>
            <a:ext cx="1294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у поверхности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6B2B1608-030A-4B64-957B-74C146E241A6}"/>
              </a:ext>
            </a:extLst>
          </p:cNvPr>
          <p:cNvCxnSpPr>
            <a:cxnSpLocks/>
          </p:cNvCxnSpPr>
          <p:nvPr/>
        </p:nvCxnSpPr>
        <p:spPr>
          <a:xfrm flipH="1">
            <a:off x="7232780" y="5767718"/>
            <a:ext cx="5324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65658272-107E-4614-AB6F-832CBC380AF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232782" y="6343267"/>
            <a:ext cx="5257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4F902AA-76AC-425F-A9E3-4F98A2834F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b="8141"/>
          <a:stretch/>
        </p:blipFill>
        <p:spPr>
          <a:xfrm>
            <a:off x="914843" y="918336"/>
            <a:ext cx="4104487" cy="553525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3B55C95B-CDA0-4B92-B173-4C3EFFC23DD8}"/>
              </a:ext>
            </a:extLst>
          </p:cNvPr>
          <p:cNvSpPr/>
          <p:nvPr/>
        </p:nvSpPr>
        <p:spPr>
          <a:xfrm>
            <a:off x="1209668" y="1302055"/>
            <a:ext cx="3585683" cy="5035496"/>
          </a:xfrm>
          <a:custGeom>
            <a:avLst/>
            <a:gdLst>
              <a:gd name="connsiteX0" fmla="*/ 0 w 4040372"/>
              <a:gd name="connsiteY0" fmla="*/ 170121 h 5943600"/>
              <a:gd name="connsiteX1" fmla="*/ 42530 w 4040372"/>
              <a:gd name="connsiteY1" fmla="*/ 5943600 h 5943600"/>
              <a:gd name="connsiteX2" fmla="*/ 2073349 w 4040372"/>
              <a:gd name="connsiteY2" fmla="*/ 5943600 h 5943600"/>
              <a:gd name="connsiteX3" fmla="*/ 2073349 w 4040372"/>
              <a:gd name="connsiteY3" fmla="*/ 2477386 h 5943600"/>
              <a:gd name="connsiteX4" fmla="*/ 4040372 w 4040372"/>
              <a:gd name="connsiteY4" fmla="*/ 2488019 h 5943600"/>
              <a:gd name="connsiteX5" fmla="*/ 4029740 w 4040372"/>
              <a:gd name="connsiteY5" fmla="*/ 0 h 5943600"/>
              <a:gd name="connsiteX6" fmla="*/ 10633 w 4040372"/>
              <a:gd name="connsiteY6" fmla="*/ 21265 h 5943600"/>
              <a:gd name="connsiteX7" fmla="*/ 0 w 4040372"/>
              <a:gd name="connsiteY7" fmla="*/ 170121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0372" h="5943600">
                <a:moveTo>
                  <a:pt x="0" y="170121"/>
                </a:moveTo>
                <a:lnTo>
                  <a:pt x="42530" y="5943600"/>
                </a:lnTo>
                <a:lnTo>
                  <a:pt x="2073349" y="5943600"/>
                </a:lnTo>
                <a:lnTo>
                  <a:pt x="2073349" y="2477386"/>
                </a:lnTo>
                <a:lnTo>
                  <a:pt x="4040372" y="2488019"/>
                </a:lnTo>
                <a:lnTo>
                  <a:pt x="4029740" y="0"/>
                </a:lnTo>
                <a:lnTo>
                  <a:pt x="10633" y="21265"/>
                </a:lnTo>
                <a:lnTo>
                  <a:pt x="0" y="17012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F990A66-A44C-4DED-A852-8A242A3D779B}"/>
              </a:ext>
            </a:extLst>
          </p:cNvPr>
          <p:cNvSpPr/>
          <p:nvPr/>
        </p:nvSpPr>
        <p:spPr>
          <a:xfrm>
            <a:off x="3110652" y="3454939"/>
            <a:ext cx="1645811" cy="196042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CFFC243-76D8-401F-B34C-383D64B9667E}"/>
              </a:ext>
            </a:extLst>
          </p:cNvPr>
          <p:cNvSpPr/>
          <p:nvPr/>
        </p:nvSpPr>
        <p:spPr>
          <a:xfrm>
            <a:off x="3123880" y="5487400"/>
            <a:ext cx="1645811" cy="904528"/>
          </a:xfrm>
          <a:prstGeom prst="rect">
            <a:avLst/>
          </a:prstGeom>
          <a:solidFill>
            <a:srgbClr val="FF00FF">
              <a:alpha val="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зарисовка, иллюстрация, Мультфильм, графическая вставка&#10;&#10;Описание создано автоматически">
            <a:extLst>
              <a:ext uri="{FF2B5EF4-FFF2-40B4-BE49-F238E27FC236}">
                <a16:creationId xmlns:a16="http://schemas.microsoft.com/office/drawing/2014/main" id="{2FC48561-A302-49B9-9EA4-48A4D974F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" y="128463"/>
            <a:ext cx="1579219" cy="119675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DD1E8EA-52ED-459C-8E0C-507C94F0A2FB}"/>
              </a:ext>
            </a:extLst>
          </p:cNvPr>
          <p:cNvSpPr/>
          <p:nvPr/>
        </p:nvSpPr>
        <p:spPr>
          <a:xfrm>
            <a:off x="2579720" y="1247678"/>
            <a:ext cx="1061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Синопа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1EB151A-6380-4AFE-9201-A357C969AFFB}"/>
              </a:ext>
            </a:extLst>
          </p:cNvPr>
          <p:cNvSpPr/>
          <p:nvPr/>
        </p:nvSpPr>
        <p:spPr>
          <a:xfrm>
            <a:off x="3071764" y="4149924"/>
            <a:ext cx="1010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Боспор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31D6B01C-B36E-4865-9E03-5CD7EF8D5FCC}"/>
              </a:ext>
            </a:extLst>
          </p:cNvPr>
          <p:cNvCxnSpPr>
            <a:cxnSpLocks/>
          </p:cNvCxnSpPr>
          <p:nvPr/>
        </p:nvCxnSpPr>
        <p:spPr>
          <a:xfrm>
            <a:off x="4572000" y="5939664"/>
            <a:ext cx="639367" cy="0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960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896BA8-291B-4F5E-9A9E-30EE35CDE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74078"/>
            <a:ext cx="5117060" cy="213986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EC967-0315-4F8F-8925-7F34BB650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4078"/>
            <a:ext cx="2885232" cy="351637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18FF6-27B3-4B25-8DC7-390F848B9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28823"/>
            <a:ext cx="3231681" cy="242376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3A05E8-2EE2-4A47-A380-0CF3F5D99B12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B5335C7-2EE8-4E5D-B5D8-8F40DAB93AA7}"/>
              </a:ext>
            </a:extLst>
          </p:cNvPr>
          <p:cNvSpPr/>
          <p:nvPr/>
        </p:nvSpPr>
        <p:spPr>
          <a:xfrm>
            <a:off x="2987824" y="44624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Петрографического анализ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EB2882-0A3B-4B98-A8A3-435A8EDBFD3C}"/>
              </a:ext>
            </a:extLst>
          </p:cNvPr>
          <p:cNvSpPr/>
          <p:nvPr/>
        </p:nvSpPr>
        <p:spPr>
          <a:xfrm>
            <a:off x="4239789" y="2979502"/>
            <a:ext cx="4485338" cy="353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solidFill>
                  <a:srgbClr val="430605"/>
                </a:solidFill>
              </a:rPr>
              <a:t>При проведении петрографического анализа изучается минералогический состав глиняного теста под поляризованным световым микроскопом.</a:t>
            </a:r>
          </a:p>
          <a:p>
            <a:pPr indent="457200" algn="just"/>
            <a:r>
              <a:rPr lang="ru-RU" sz="1600" dirty="0">
                <a:solidFill>
                  <a:srgbClr val="430605"/>
                </a:solidFill>
              </a:rPr>
              <a:t>Такие исследования применяются для определения минерального состава примесей, выявления их искусственного или естественного происхождения, географического ареала, процентного содержания, размеров, формы, распределения и ориентация отдельных частиц и пустот в глиняном тесте. И, в конечном итоге, для определения различных аспектов происхождения и технологии производства керамических изделий.</a:t>
            </a:r>
          </a:p>
        </p:txBody>
      </p:sp>
    </p:spTree>
    <p:extLst>
      <p:ext uri="{BB962C8B-B14F-4D97-AF65-F5344CB8AC3E}">
        <p14:creationId xmlns:p14="http://schemas.microsoft.com/office/powerpoint/2010/main" val="2493508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799BE-A7F3-4CA2-96E9-F77955992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781550" cy="29083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6CAE03-4E31-4FEF-B435-49160B9A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/>
          <a:stretch/>
        </p:blipFill>
        <p:spPr>
          <a:xfrm>
            <a:off x="5772170" y="3127977"/>
            <a:ext cx="2688262" cy="357975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A18858-A5F0-4951-B8CD-116CF57436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6951" r="6946" b="64931"/>
          <a:stretch/>
        </p:blipFill>
        <p:spPr>
          <a:xfrm>
            <a:off x="251520" y="3709720"/>
            <a:ext cx="5365721" cy="271120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B42C97-1298-489A-93ED-DC69AFFEA262}"/>
              </a:ext>
            </a:extLst>
          </p:cNvPr>
          <p:cNvSpPr/>
          <p:nvPr/>
        </p:nvSpPr>
        <p:spPr>
          <a:xfrm>
            <a:off x="583016" y="6420926"/>
            <a:ext cx="47027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Используется метод газовой хроматографии–масс спектрометрии.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0059AA-9B88-4B9F-A926-2B8D22C08FE3}"/>
              </a:ext>
            </a:extLst>
          </p:cNvPr>
          <p:cNvSpPr/>
          <p:nvPr/>
        </p:nvSpPr>
        <p:spPr>
          <a:xfrm>
            <a:off x="2123728" y="1502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Изучение смоления и содержимого амфор</a:t>
            </a:r>
            <a:endParaRPr lang="ru-RU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ACCC69-3149-422C-ADE1-CA0F87E68728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488FAC-59BB-4132-81A9-EFBCFA038C1D}"/>
              </a:ext>
            </a:extLst>
          </p:cNvPr>
          <p:cNvSpPr/>
          <p:nvPr/>
        </p:nvSpPr>
        <p:spPr>
          <a:xfrm>
            <a:off x="5227318" y="534739"/>
            <a:ext cx="3585907" cy="246221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solidFill>
                  <a:srgbClr val="430605"/>
                </a:solidFill>
              </a:rPr>
              <a:t>Использование различных методов исследований в настоящее время позволяет установить наличие или отсутствие смоления амфор и его состав (породы деревьев, добавки воска, серы, различных животных жиров), а также наличие или отсутствие следов растительных масел, вина, рыбы и рыбных изделий, вероятность вторичного использования амфор для перевозки или хранения нескольких продуктов последовательно.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0469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7014252" y="247324"/>
            <a:ext cx="2704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30605"/>
                </a:solidFill>
              </a:rPr>
              <a:t>“carrot”</a:t>
            </a:r>
            <a:r>
              <a:rPr lang="ru-RU" sz="1600" dirty="0">
                <a:solidFill>
                  <a:srgbClr val="430605"/>
                </a:solidFill>
              </a:rPr>
              <a:t>:</a:t>
            </a:r>
          </a:p>
          <a:p>
            <a:r>
              <a:rPr lang="ru-RU" sz="1600" dirty="0">
                <a:solidFill>
                  <a:srgbClr val="430605"/>
                </a:solidFill>
              </a:rPr>
              <a:t>тип и форма тулова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D28BB-7436-4F14-B5CB-203D41C620AE}"/>
              </a:ext>
            </a:extLst>
          </p:cNvPr>
          <p:cNvSpPr/>
          <p:nvPr/>
        </p:nvSpPr>
        <p:spPr>
          <a:xfrm>
            <a:off x="383404" y="12234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Описание формы целых амфор и их отдельных частей</a:t>
            </a:r>
            <a:endParaRPr lang="ru-RU" sz="2000" dirty="0"/>
          </a:p>
        </p:txBody>
      </p:sp>
      <p:pic>
        <p:nvPicPr>
          <p:cNvPr id="4" name="Рисунок 3" descr="Изображение выглядит как текст, фрукт&#10;&#10;Описание создано автоматически">
            <a:extLst>
              <a:ext uri="{FF2B5EF4-FFF2-40B4-BE49-F238E27FC236}">
                <a16:creationId xmlns:a16="http://schemas.microsoft.com/office/drawing/2014/main" id="{12E09888-0F74-44F8-975A-FE2DE80C6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4326" r="5114" b="2751"/>
          <a:stretch/>
        </p:blipFill>
        <p:spPr>
          <a:xfrm>
            <a:off x="297078" y="877712"/>
            <a:ext cx="2859764" cy="219124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ваза, Артефакт, сосуд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45217D1A-3135-4C7F-ACDF-F60F6D51A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72" y="875691"/>
            <a:ext cx="1543248" cy="219326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2" name="Рисунок 11" descr="Изображение выглядит как сосуд, ваза, керамика, Артефакт&#10;&#10;Описание создано автоматически">
            <a:extLst>
              <a:ext uri="{FF2B5EF4-FFF2-40B4-BE49-F238E27FC236}">
                <a16:creationId xmlns:a16="http://schemas.microsoft.com/office/drawing/2014/main" id="{CE452C64-178E-46F5-87D1-37751D93C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862020"/>
            <a:ext cx="1070205" cy="256490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6" name="Рисунок 15" descr="Изображение выглядит как овощи, морковь, производить, корнеплод&#10;&#10;Описание создано автоматически">
            <a:extLst>
              <a:ext uri="{FF2B5EF4-FFF2-40B4-BE49-F238E27FC236}">
                <a16:creationId xmlns:a16="http://schemas.microsoft.com/office/drawing/2014/main" id="{81A26C18-EF66-4FE1-8482-1DF44802D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8298"/>
            <a:ext cx="1102896" cy="34227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осуд, керамика, гончарные изделия, урна&#10;&#10;Описание создано автоматически">
            <a:extLst>
              <a:ext uri="{FF2B5EF4-FFF2-40B4-BE49-F238E27FC236}">
                <a16:creationId xmlns:a16="http://schemas.microsoft.com/office/drawing/2014/main" id="{D6D43674-E469-48B1-A3A9-74F49C6E9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42237"/>
            <a:ext cx="1991823" cy="313795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28" name="Рисунок 27" descr="Изображение выглядит как сфера, Астрономический объект, планета, луна&#10;&#10;Описание создано автоматически">
            <a:extLst>
              <a:ext uri="{FF2B5EF4-FFF2-40B4-BE49-F238E27FC236}">
                <a16:creationId xmlns:a16="http://schemas.microsoft.com/office/drawing/2014/main" id="{FE9D530D-5505-4DCE-9BC6-3A4BA3A9B2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35" y="3862741"/>
            <a:ext cx="2806619" cy="2806619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A2F73DF-E9E8-4817-9060-FCB04812B8ED}"/>
              </a:ext>
            </a:extLst>
          </p:cNvPr>
          <p:cNvSpPr/>
          <p:nvPr/>
        </p:nvSpPr>
        <p:spPr>
          <a:xfrm>
            <a:off x="383404" y="3619764"/>
            <a:ext cx="1844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яйцевидное тулово</a:t>
            </a:r>
            <a:endParaRPr lang="ru-RU" sz="16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B3F2441-7043-40D6-B62F-A96450404A1D}"/>
              </a:ext>
            </a:extLst>
          </p:cNvPr>
          <p:cNvSpPr/>
          <p:nvPr/>
        </p:nvSpPr>
        <p:spPr>
          <a:xfrm>
            <a:off x="1338557" y="511422"/>
            <a:ext cx="1966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кубаревидная ножка</a:t>
            </a:r>
            <a:endParaRPr lang="ru-RU" sz="1600" dirty="0"/>
          </a:p>
        </p:txBody>
      </p:sp>
      <p:pic>
        <p:nvPicPr>
          <p:cNvPr id="32" name="Рисунок 31" descr="Изображение выглядит как водоплавающая птица, птица, утка, Водяная птица&#10;&#10;Описание создано автоматически">
            <a:extLst>
              <a:ext uri="{FF2B5EF4-FFF2-40B4-BE49-F238E27FC236}">
                <a16:creationId xmlns:a16="http://schemas.microsoft.com/office/drawing/2014/main" id="{FC14C72D-AFFB-421F-A79F-F9064B5E6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14" y="3255599"/>
            <a:ext cx="2376264" cy="158417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арисовка, рисунок, дизайн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28B70793-02FD-47CB-BD74-D20AC7C3DA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69" y="4477484"/>
            <a:ext cx="1484376" cy="137617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BFD1B2DD-7FC0-4EC7-927D-B506BEC07C07}"/>
              </a:ext>
            </a:extLst>
          </p:cNvPr>
          <p:cNvSpPr/>
          <p:nvPr/>
        </p:nvSpPr>
        <p:spPr>
          <a:xfrm>
            <a:off x="3062058" y="2180472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687E7576-AAB3-462A-BEF6-943E53FF63CC}"/>
              </a:ext>
            </a:extLst>
          </p:cNvPr>
          <p:cNvSpPr/>
          <p:nvPr/>
        </p:nvSpPr>
        <p:spPr>
          <a:xfrm>
            <a:off x="6846933" y="2231957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71A83F6B-6D0B-4383-BA61-D44CE407702E}"/>
              </a:ext>
            </a:extLst>
          </p:cNvPr>
          <p:cNvSpPr/>
          <p:nvPr/>
        </p:nvSpPr>
        <p:spPr>
          <a:xfrm>
            <a:off x="2043750" y="5985981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E9B02F7E-E491-410C-92FF-1E25CDE88DC3}"/>
              </a:ext>
            </a:extLst>
          </p:cNvPr>
          <p:cNvSpPr/>
          <p:nvPr/>
        </p:nvSpPr>
        <p:spPr>
          <a:xfrm rot="1009223">
            <a:off x="6354108" y="4775015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 descr="Изображение выглядит как мультфильм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6F8A205D-D0CC-4EAE-8B7B-9658DBAB39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11" y="5398250"/>
            <a:ext cx="780839" cy="12124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водоплавающая птица, фламинго, клюв&#10;&#10;Описание создано автоматически">
            <a:extLst>
              <a:ext uri="{FF2B5EF4-FFF2-40B4-BE49-F238E27FC236}">
                <a16:creationId xmlns:a16="http://schemas.microsoft.com/office/drawing/2014/main" id="{126853C7-1B27-4478-9F18-CF97E78E7D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2" y="5001937"/>
            <a:ext cx="1543339" cy="15841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497058-F30E-4D54-BC89-6962EA3742A1}"/>
              </a:ext>
            </a:extLst>
          </p:cNvPr>
          <p:cNvSpPr/>
          <p:nvPr/>
        </p:nvSpPr>
        <p:spPr>
          <a:xfrm>
            <a:off x="6846933" y="4019780"/>
            <a:ext cx="2105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клювовидный венчик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1392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16</a:t>
            </a:r>
          </a:p>
        </p:txBody>
      </p:sp>
      <p:pic>
        <p:nvPicPr>
          <p:cNvPr id="4" name="Рисунок 3" descr="Изображение выглядит как текст, снимок экрана, диаграмма, Шрифт&#10;&#10;Описание создано автоматически">
            <a:extLst>
              <a:ext uri="{FF2B5EF4-FFF2-40B4-BE49-F238E27FC236}">
                <a16:creationId xmlns:a16="http://schemas.microsoft.com/office/drawing/2014/main" id="{71C3A299-8CD6-4B13-BE3C-456CD7CF7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9" y="836712"/>
            <a:ext cx="7776864" cy="5534535"/>
          </a:xfrm>
          <a:prstGeom prst="rect">
            <a:avLst/>
          </a:prstGeom>
          <a:effectLst>
            <a:outerShdw blurRad="63500" sx="102000" sy="102000" algn="ctr" rotWithShape="0">
              <a:srgbClr val="0070C0">
                <a:alpha val="4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6B144A-D2F3-4A61-9683-AF714DDC2E65}"/>
              </a:ext>
            </a:extLst>
          </p:cNvPr>
          <p:cNvSpPr/>
          <p:nvPr/>
        </p:nvSpPr>
        <p:spPr>
          <a:xfrm>
            <a:off x="3427662" y="3026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Морфология амфор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5458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2771800" y="1502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Методология исследований амфор</a:t>
            </a:r>
            <a:endParaRPr lang="ru-RU" sz="20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BAEBCF3-B752-4D21-AD5C-7B367456E1DF}"/>
              </a:ext>
            </a:extLst>
          </p:cNvPr>
          <p:cNvGraphicFramePr/>
          <p:nvPr>
            <p:extLst/>
          </p:nvPr>
        </p:nvGraphicFramePr>
        <p:xfrm>
          <a:off x="313981" y="301298"/>
          <a:ext cx="8650507" cy="226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E60D6-72E3-49D1-A3A3-4E4DFEFD8842}"/>
              </a:ext>
            </a:extLst>
          </p:cNvPr>
          <p:cNvSpPr/>
          <p:nvPr/>
        </p:nvSpPr>
        <p:spPr>
          <a:xfrm>
            <a:off x="246745" y="4474140"/>
            <a:ext cx="86505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srgbClr val="430605"/>
                </a:solidFill>
              </a:rPr>
              <a:t>Определение эволюционных форм амфор от ранних к поздним. Учитываются те морфологические детали сосудов, которые имеют хронологическое значение.</a:t>
            </a:r>
          </a:p>
          <a:p>
            <a:pPr lvl="0" algn="just"/>
            <a:r>
              <a:rPr lang="ru-RU" sz="1600" u="sng" dirty="0">
                <a:solidFill>
                  <a:srgbClr val="430605"/>
                </a:solidFill>
              </a:rPr>
              <a:t>Хронология</a:t>
            </a:r>
            <a:r>
              <a:rPr lang="ru-RU" sz="1600" dirty="0">
                <a:solidFill>
                  <a:srgbClr val="430605"/>
                </a:solidFill>
              </a:rPr>
              <a:t> выделенных определяется по итогам сопоставления амфор в различных комплексах, благодаря наблюдению за взаимовстречаемостью разных форм сосудов.</a:t>
            </a:r>
          </a:p>
          <a:p>
            <a:pPr lvl="0" algn="just"/>
            <a:r>
              <a:rPr lang="ru-RU" sz="1600" u="sng" dirty="0">
                <a:solidFill>
                  <a:srgbClr val="430605"/>
                </a:solidFill>
              </a:rPr>
              <a:t>Центры производства</a:t>
            </a:r>
            <a:r>
              <a:rPr lang="ru-RU" sz="1600" dirty="0">
                <a:solidFill>
                  <a:srgbClr val="430605"/>
                </a:solidFill>
              </a:rPr>
              <a:t> устанавливаются исходя из модели распространения типов амфор, что в ряде случаев подтверждается также находками остатков производственных мастерских или свалок керамического брака.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127C7F84-5159-40B7-8848-945522BD6ED7}"/>
              </a:ext>
            </a:extLst>
          </p:cNvPr>
          <p:cNvGraphicFramePr/>
          <p:nvPr>
            <p:extLst/>
          </p:nvPr>
        </p:nvGraphicFramePr>
        <p:xfrm>
          <a:off x="651343" y="2078514"/>
          <a:ext cx="7841312" cy="226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4519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1262722" y="150266"/>
            <a:ext cx="381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30605"/>
                </a:solidFill>
              </a:rPr>
              <a:t>Размещение амфор в трюме корабля</a:t>
            </a:r>
            <a:endParaRPr lang="ru-RU" dirty="0"/>
          </a:p>
        </p:txBody>
      </p:sp>
      <p:pic>
        <p:nvPicPr>
          <p:cNvPr id="4" name="Рисунок 3" descr="Изображение выглядит как стена, искусство, Артефакт, в помещении&#10;&#10;Описание создано автоматически">
            <a:extLst>
              <a:ext uri="{FF2B5EF4-FFF2-40B4-BE49-F238E27FC236}">
                <a16:creationId xmlns:a16="http://schemas.microsoft.com/office/drawing/2014/main" id="{E25DBEA6-84F7-46FD-96F4-718DF8FF6E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r="5379"/>
          <a:stretch/>
        </p:blipFill>
        <p:spPr>
          <a:xfrm>
            <a:off x="6003124" y="4328428"/>
            <a:ext cx="2312662" cy="234490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белый, зарисовка, свет, черно-белый&#10;&#10;Описание создано автоматически">
            <a:extLst>
              <a:ext uri="{FF2B5EF4-FFF2-40B4-BE49-F238E27FC236}">
                <a16:creationId xmlns:a16="http://schemas.microsoft.com/office/drawing/2014/main" id="{3046A543-D73F-4249-B660-19ADFE9DA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20688"/>
            <a:ext cx="4747505" cy="25202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1" name="Рисунок 10" descr="Изображение выглядит как керамика, керамический&#10;&#10;Описание создано автоматически">
            <a:extLst>
              <a:ext uri="{FF2B5EF4-FFF2-40B4-BE49-F238E27FC236}">
                <a16:creationId xmlns:a16="http://schemas.microsoft.com/office/drawing/2014/main" id="{79E63985-64C0-489F-88B2-EE1A907A5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60958"/>
            <a:ext cx="4757961" cy="267635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AB6F7E-0C51-4741-989D-1D963390B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65" y="150266"/>
            <a:ext cx="2764980" cy="399881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032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D28BB-7436-4F14-B5CB-203D41C620AE}"/>
              </a:ext>
            </a:extLst>
          </p:cNvPr>
          <p:cNvSpPr/>
          <p:nvPr/>
        </p:nvSpPr>
        <p:spPr>
          <a:xfrm>
            <a:off x="3275856" y="150266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Морфология амфор</a:t>
            </a:r>
            <a:endParaRPr lang="ru-RU" sz="2000" dirty="0"/>
          </a:p>
        </p:txBody>
      </p:sp>
      <p:pic>
        <p:nvPicPr>
          <p:cNvPr id="10" name="Рисунок 9" descr="Изображение выглядит как рисунок, зарисовка, Штриховая графика, диаграмма&#10;&#10;Описание создано автоматически">
            <a:extLst>
              <a:ext uri="{FF2B5EF4-FFF2-40B4-BE49-F238E27FC236}">
                <a16:creationId xmlns:a16="http://schemas.microsoft.com/office/drawing/2014/main" id="{2F2C0661-0659-4DA0-B6E7-05213DF3FE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6951" r="9344" b="6951"/>
          <a:stretch/>
        </p:blipFill>
        <p:spPr>
          <a:xfrm>
            <a:off x="2843808" y="695950"/>
            <a:ext cx="1492380" cy="265814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2" name="Рисунок 11" descr="Изображение выглядит как зарисовка, рисунок, Штриховая графика, диаграмма&#10;&#10;Описание создано автоматически">
            <a:extLst>
              <a:ext uri="{FF2B5EF4-FFF2-40B4-BE49-F238E27FC236}">
                <a16:creationId xmlns:a16="http://schemas.microsoft.com/office/drawing/2014/main" id="{624C48F6-9160-4EED-88CA-DD34D00976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6951" r="10848" b="6951"/>
          <a:stretch/>
        </p:blipFill>
        <p:spPr>
          <a:xfrm>
            <a:off x="4843401" y="695950"/>
            <a:ext cx="1536602" cy="265814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4" name="Рисунок 13" descr="Изображение выглядит как зарисовка, рисунок, Штриховая графика, графическая вставка&#10;&#10;Описание создано автоматически">
            <a:extLst>
              <a:ext uri="{FF2B5EF4-FFF2-40B4-BE49-F238E27FC236}">
                <a16:creationId xmlns:a16="http://schemas.microsoft.com/office/drawing/2014/main" id="{F6DCC60A-FF54-4201-8EF1-2EEE1C67A1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t="7599" r="11624" b="6338"/>
          <a:stretch/>
        </p:blipFill>
        <p:spPr>
          <a:xfrm>
            <a:off x="6859625" y="697117"/>
            <a:ext cx="1425756" cy="265706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D43AC19-EBC4-47D3-BEC9-9663C15479DF}"/>
              </a:ext>
            </a:extLst>
          </p:cNvPr>
          <p:cNvSpPr/>
          <p:nvPr/>
        </p:nvSpPr>
        <p:spPr>
          <a:xfrm>
            <a:off x="1181902" y="3688732"/>
            <a:ext cx="7227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Морфолого-хронологическая эволюция формы </a:t>
            </a:r>
            <a:r>
              <a:rPr lang="en-US" sz="1600" dirty="0">
                <a:solidFill>
                  <a:srgbClr val="430605"/>
                </a:solidFill>
              </a:rPr>
              <a:t>LR 1B </a:t>
            </a:r>
            <a:r>
              <a:rPr lang="ru-RU" sz="1600" dirty="0">
                <a:solidFill>
                  <a:srgbClr val="430605"/>
                </a:solidFill>
              </a:rPr>
              <a:t>(«найди десять отличий»).</a:t>
            </a:r>
            <a:endParaRPr lang="ru-RU" sz="1600" dirty="0"/>
          </a:p>
        </p:txBody>
      </p:sp>
      <p:pic>
        <p:nvPicPr>
          <p:cNvPr id="17" name="Рисунок 16" descr="Изображение выглядит как зарисовка, рисунок, Штриховая графика, белый&#10;&#10;Описание создано автоматически">
            <a:extLst>
              <a:ext uri="{FF2B5EF4-FFF2-40B4-BE49-F238E27FC236}">
                <a16:creationId xmlns:a16="http://schemas.microsoft.com/office/drawing/2014/main" id="{4AA9C213-B0E5-4B40-8660-B3497B036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73" y="4437112"/>
            <a:ext cx="2010544" cy="197700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69F7EF-454A-45B7-99D1-A9399E643F45}"/>
              </a:ext>
            </a:extLst>
          </p:cNvPr>
          <p:cNvSpPr/>
          <p:nvPr/>
        </p:nvSpPr>
        <p:spPr>
          <a:xfrm>
            <a:off x="4816687" y="5868495"/>
            <a:ext cx="2508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30605"/>
                </a:solidFill>
              </a:rPr>
              <a:t>Однотипные венчики</a:t>
            </a:r>
          </a:p>
          <a:p>
            <a:pPr algn="ctr"/>
            <a:r>
              <a:rPr lang="ru-RU" sz="1600" dirty="0">
                <a:solidFill>
                  <a:srgbClr val="430605"/>
                </a:solidFill>
              </a:rPr>
              <a:t>(Внуков </a:t>
            </a:r>
            <a:r>
              <a:rPr lang="ru-RU" sz="1600" dirty="0" err="1">
                <a:solidFill>
                  <a:srgbClr val="430605"/>
                </a:solidFill>
              </a:rPr>
              <a:t>Кх</a:t>
            </a:r>
            <a:r>
              <a:rPr lang="ru-RU" sz="1600" dirty="0">
                <a:solidFill>
                  <a:srgbClr val="430605"/>
                </a:solidFill>
              </a:rPr>
              <a:t> ID2/Зеест 103)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FB4A4A93-C2CC-4479-BEDD-41524A864C46}"/>
              </a:ext>
            </a:extLst>
          </p:cNvPr>
          <p:cNvSpPr/>
          <p:nvPr/>
        </p:nvSpPr>
        <p:spPr>
          <a:xfrm>
            <a:off x="4386141" y="2025022"/>
            <a:ext cx="409379" cy="280824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EF537B39-B300-4199-9CD3-B4F811E0BE0C}"/>
              </a:ext>
            </a:extLst>
          </p:cNvPr>
          <p:cNvSpPr/>
          <p:nvPr/>
        </p:nvSpPr>
        <p:spPr>
          <a:xfrm>
            <a:off x="6415124" y="2024507"/>
            <a:ext cx="409379" cy="280824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ваза, керамика, Предметная фотография, сосуд&#10;&#10;Описание создано автоматически">
            <a:extLst>
              <a:ext uri="{FF2B5EF4-FFF2-40B4-BE49-F238E27FC236}">
                <a16:creationId xmlns:a16="http://schemas.microsoft.com/office/drawing/2014/main" id="{E41ABA25-80C9-462E-B534-539A9ECE61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9"/>
          <a:stretch/>
        </p:blipFill>
        <p:spPr>
          <a:xfrm>
            <a:off x="539842" y="630888"/>
            <a:ext cx="1871918" cy="2837762"/>
          </a:xfrm>
          <a:prstGeom prst="rect">
            <a:avLst/>
          </a:prstGeom>
        </p:spPr>
      </p:pic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EFA83FFD-69AA-436B-A6CB-450AFBF5BDF6}"/>
              </a:ext>
            </a:extLst>
          </p:cNvPr>
          <p:cNvSpPr/>
          <p:nvPr/>
        </p:nvSpPr>
        <p:spPr>
          <a:xfrm>
            <a:off x="2411760" y="2024507"/>
            <a:ext cx="409379" cy="280824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191C15-1A69-444B-9B99-A50049F9A73E}"/>
              </a:ext>
            </a:extLst>
          </p:cNvPr>
          <p:cNvSpPr/>
          <p:nvPr/>
        </p:nvSpPr>
        <p:spPr>
          <a:xfrm>
            <a:off x="827584" y="3382914"/>
            <a:ext cx="1441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430605"/>
                </a:solidFill>
              </a:rPr>
              <a:t>Kellia</a:t>
            </a:r>
            <a:r>
              <a:rPr lang="en-US" sz="1200" dirty="0">
                <a:solidFill>
                  <a:srgbClr val="430605"/>
                </a:solidFill>
              </a:rPr>
              <a:t> (</a:t>
            </a:r>
            <a:r>
              <a:rPr lang="en-US" sz="1200" dirty="0" err="1">
                <a:solidFill>
                  <a:srgbClr val="430605"/>
                </a:solidFill>
              </a:rPr>
              <a:t>Egloff</a:t>
            </a:r>
            <a:r>
              <a:rPr lang="en-US" sz="1200" dirty="0">
                <a:solidFill>
                  <a:srgbClr val="430605"/>
                </a:solidFill>
              </a:rPr>
              <a:t> 1977)</a:t>
            </a:r>
            <a:endParaRPr lang="ru-RU" sz="12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9BBDA99-79C0-4083-912A-B4B257C30B84}"/>
              </a:ext>
            </a:extLst>
          </p:cNvPr>
          <p:cNvSpPr/>
          <p:nvPr/>
        </p:nvSpPr>
        <p:spPr>
          <a:xfrm>
            <a:off x="4617085" y="3382914"/>
            <a:ext cx="2002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430605"/>
                </a:solidFill>
              </a:rPr>
              <a:t>Тиритака</a:t>
            </a:r>
            <a:r>
              <a:rPr lang="en-US" sz="1200" dirty="0">
                <a:solidFill>
                  <a:srgbClr val="430605"/>
                </a:solidFill>
              </a:rPr>
              <a:t> (</a:t>
            </a:r>
            <a:r>
              <a:rPr lang="ru-RU" sz="1200" dirty="0">
                <a:solidFill>
                  <a:srgbClr val="430605"/>
                </a:solidFill>
              </a:rPr>
              <a:t>Смокотина 2020</a:t>
            </a:r>
            <a:r>
              <a:rPr lang="en-US" sz="1200" dirty="0">
                <a:solidFill>
                  <a:srgbClr val="430605"/>
                </a:solidFill>
              </a:rPr>
              <a:t>)</a:t>
            </a:r>
            <a:endParaRPr lang="ru-RU" sz="12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9CBF04-B05E-4B06-A6E5-C7AC17932375}"/>
              </a:ext>
            </a:extLst>
          </p:cNvPr>
          <p:cNvSpPr/>
          <p:nvPr/>
        </p:nvSpPr>
        <p:spPr>
          <a:xfrm>
            <a:off x="2843808" y="6400963"/>
            <a:ext cx="2002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430605"/>
                </a:solidFill>
              </a:rPr>
              <a:t>Тиритака</a:t>
            </a:r>
            <a:r>
              <a:rPr lang="en-US" sz="1200" dirty="0">
                <a:solidFill>
                  <a:srgbClr val="430605"/>
                </a:solidFill>
              </a:rPr>
              <a:t> (</a:t>
            </a:r>
            <a:r>
              <a:rPr lang="ru-RU" sz="1200" dirty="0">
                <a:solidFill>
                  <a:srgbClr val="430605"/>
                </a:solidFill>
              </a:rPr>
              <a:t>Смокотина 2020</a:t>
            </a:r>
            <a:r>
              <a:rPr lang="en-US" sz="1200" dirty="0">
                <a:solidFill>
                  <a:srgbClr val="430605"/>
                </a:solidFill>
              </a:rPr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8026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7D162C-AA80-4DB4-BEA3-998D46C66256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pic>
        <p:nvPicPr>
          <p:cNvPr id="4" name="Рисунок 3" descr="Изображение выглядит как перец, искусство, красный, чили&#10;&#10;Описание создано автоматически">
            <a:extLst>
              <a:ext uri="{FF2B5EF4-FFF2-40B4-BE49-F238E27FC236}">
                <a16:creationId xmlns:a16="http://schemas.microsoft.com/office/drawing/2014/main" id="{6CB123C6-6CAC-4EB9-A2BA-7F71896B1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0" y="4377431"/>
            <a:ext cx="3127474" cy="178787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64D795-93D2-4EDC-8652-D97F517067BC}"/>
              </a:ext>
            </a:extLst>
          </p:cNvPr>
          <p:cNvSpPr/>
          <p:nvPr/>
        </p:nvSpPr>
        <p:spPr>
          <a:xfrm>
            <a:off x="6300192" y="19929"/>
            <a:ext cx="284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02122"/>
                </a:solidFill>
                <a:latin typeface="Arial" panose="020B0604020202020204" pitchFamily="34" charset="0"/>
              </a:rPr>
              <a:t>Амфора (греч. </a:t>
            </a:r>
            <a:r>
              <a:rPr lang="el-GR" sz="1600" dirty="0">
                <a:solidFill>
                  <a:srgbClr val="202122"/>
                </a:solidFill>
                <a:latin typeface="palatino linotype" panose="02040502050505030304" pitchFamily="18" charset="0"/>
              </a:rPr>
              <a:t>ἀμφορεύς</a:t>
            </a:r>
            <a:r>
              <a:rPr lang="ru-RU" sz="1600" dirty="0">
                <a:solidFill>
                  <a:srgbClr val="202122"/>
                </a:solidFill>
                <a:latin typeface="palatino linotype" panose="02040502050505030304" pitchFamily="18" charset="0"/>
              </a:rPr>
              <a:t>) – сосуд с двумя ручками, «носимый с обеих сторон»</a:t>
            </a:r>
            <a:endParaRPr lang="ru-RU" sz="1600" dirty="0"/>
          </a:p>
        </p:txBody>
      </p:sp>
      <p:pic>
        <p:nvPicPr>
          <p:cNvPr id="16" name="Рисунок 15" descr="Изображение выглядит как оливка, овощи, желтый&#10;&#10;Описание создано автоматически">
            <a:extLst>
              <a:ext uri="{FF2B5EF4-FFF2-40B4-BE49-F238E27FC236}">
                <a16:creationId xmlns:a16="http://schemas.microsoft.com/office/drawing/2014/main" id="{95A53319-0F86-4BA0-BCD5-8C85B88B6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7" y="2212782"/>
            <a:ext cx="3121087" cy="192346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20" name="Рисунок 19" descr="Изображение выглядит как фрукт, виноград, Бессемянный плод&#10;&#10;Описание создано автоматически">
            <a:extLst>
              <a:ext uri="{FF2B5EF4-FFF2-40B4-BE49-F238E27FC236}">
                <a16:creationId xmlns:a16="http://schemas.microsoft.com/office/drawing/2014/main" id="{35939686-FB1C-476A-9905-9D406E2B7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1341">
            <a:off x="2364623" y="4476565"/>
            <a:ext cx="896734" cy="8526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Изображение выглядит как искусство, картина, мозаика&#10;&#10;Описание создано автоматически">
            <a:extLst>
              <a:ext uri="{FF2B5EF4-FFF2-40B4-BE49-F238E27FC236}">
                <a16:creationId xmlns:a16="http://schemas.microsoft.com/office/drawing/2014/main" id="{4593600B-3E52-465F-90D6-FA4D33DB5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12" y="145892"/>
            <a:ext cx="3644720" cy="185373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26" name="Рисунок 25" descr="Изображение выглядит как морепродукты, рисунок, Рыбные продукты, еда&#10;&#10;Описание создано автоматически">
            <a:extLst>
              <a:ext uri="{FF2B5EF4-FFF2-40B4-BE49-F238E27FC236}">
                <a16:creationId xmlns:a16="http://schemas.microsoft.com/office/drawing/2014/main" id="{0960F20A-0947-4541-A6E5-926254994B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" y="332656"/>
            <a:ext cx="2302582" cy="158417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28" name="Рисунок 27" descr="Изображение выглядит как карта, текст, атлас&#10;&#10;Описание создано автоматически">
            <a:extLst>
              <a:ext uri="{FF2B5EF4-FFF2-40B4-BE49-F238E27FC236}">
                <a16:creationId xmlns:a16="http://schemas.microsoft.com/office/drawing/2014/main" id="{C1CA6A07-CB59-4B42-BC66-9EDD0DB315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32938" r="19288" b="2730"/>
          <a:stretch/>
        </p:blipFill>
        <p:spPr>
          <a:xfrm>
            <a:off x="5348769" y="4491769"/>
            <a:ext cx="3627434" cy="185770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3" name="Рисунок 12" descr="Изображение выглядит как рисунок, искусство, картина, текст&#10;&#10;Описание создано автоматически">
            <a:extLst>
              <a:ext uri="{FF2B5EF4-FFF2-40B4-BE49-F238E27FC236}">
                <a16:creationId xmlns:a16="http://schemas.microsoft.com/office/drawing/2014/main" id="{B8A06C71-8F79-4E54-8BA2-D76738AEEC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20" y="2230074"/>
            <a:ext cx="3865823" cy="203125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32" name="Рисунок 31" descr="Изображение выглядит как транспорт, плавсредство, корабль, лодка&#10;&#10;Описание создано автоматически">
            <a:extLst>
              <a:ext uri="{FF2B5EF4-FFF2-40B4-BE49-F238E27FC236}">
                <a16:creationId xmlns:a16="http://schemas.microsoft.com/office/drawing/2014/main" id="{8D9D51FA-ABD7-4D49-A699-5E728BA892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65" y="4915982"/>
            <a:ext cx="2620163" cy="148096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ваза, сосуд, керамика, керамический&#10;&#10;Описание создано автоматически">
            <a:extLst>
              <a:ext uri="{FF2B5EF4-FFF2-40B4-BE49-F238E27FC236}">
                <a16:creationId xmlns:a16="http://schemas.microsoft.com/office/drawing/2014/main" id="{DF1961AE-0C84-4558-8CBC-4D2905E39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r="70355"/>
          <a:stretch/>
        </p:blipFill>
        <p:spPr>
          <a:xfrm>
            <a:off x="8040056" y="898120"/>
            <a:ext cx="864096" cy="185373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7CF1D4E6-1C7B-4B91-8E02-CA34A9E7FA30}"/>
              </a:ext>
            </a:extLst>
          </p:cNvPr>
          <p:cNvSpPr/>
          <p:nvPr/>
        </p:nvSpPr>
        <p:spPr>
          <a:xfrm rot="2546824">
            <a:off x="6282421" y="1521361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rgbClr val="02A6F8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028BD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028B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B7E8B653-E8A7-4EA8-AC26-F7969FCC8C4C}"/>
              </a:ext>
            </a:extLst>
          </p:cNvPr>
          <p:cNvSpPr/>
          <p:nvPr/>
        </p:nvSpPr>
        <p:spPr>
          <a:xfrm rot="2546824">
            <a:off x="3476892" y="3005234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rgbClr val="02A6F8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028BD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028B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35548340-D66A-4E2E-8D3A-09574323AD76}"/>
              </a:ext>
            </a:extLst>
          </p:cNvPr>
          <p:cNvSpPr/>
          <p:nvPr/>
        </p:nvSpPr>
        <p:spPr>
          <a:xfrm rot="2546824">
            <a:off x="3380994" y="4907741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rgbClr val="02A6F8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028BD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028B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9F01C991-7DF7-407B-9908-F9C2D77FFCC4}"/>
              </a:ext>
            </a:extLst>
          </p:cNvPr>
          <p:cNvSpPr/>
          <p:nvPr/>
        </p:nvSpPr>
        <p:spPr>
          <a:xfrm rot="2546824">
            <a:off x="5245224" y="4287878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rgbClr val="02A6F8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028BD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028B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0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845724" y="5517232"/>
            <a:ext cx="3726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Зеест И.Б. Керамическая тара Боспора //</a:t>
            </a:r>
          </a:p>
          <a:p>
            <a:r>
              <a:rPr lang="ru-RU" sz="1600" dirty="0">
                <a:solidFill>
                  <a:srgbClr val="430605"/>
                </a:solidFill>
              </a:rPr>
              <a:t>МИА. М, 1960. № 83.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D28BB-7436-4F14-B5CB-203D41C620AE}"/>
              </a:ext>
            </a:extLst>
          </p:cNvPr>
          <p:cNvSpPr/>
          <p:nvPr/>
        </p:nvSpPr>
        <p:spPr>
          <a:xfrm>
            <a:off x="5247240" y="5441894"/>
            <a:ext cx="3326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Абрамов А.П. Античные амфоры. Периодизация и хронология // Боспорский сборник. М., 1993. </a:t>
            </a:r>
            <a:r>
              <a:rPr lang="ru-RU" sz="1600" dirty="0" err="1">
                <a:solidFill>
                  <a:srgbClr val="430605"/>
                </a:solidFill>
              </a:rPr>
              <a:t>Вып</a:t>
            </a:r>
            <a:r>
              <a:rPr lang="ru-RU" sz="1600" dirty="0">
                <a:solidFill>
                  <a:srgbClr val="430605"/>
                </a:solidFill>
              </a:rPr>
              <a:t>. 3. С. 4-135.</a:t>
            </a:r>
            <a:endParaRPr lang="ru-RU" sz="1600" dirty="0"/>
          </a:p>
        </p:txBody>
      </p:sp>
      <p:pic>
        <p:nvPicPr>
          <p:cNvPr id="4" name="Рисунок 3" descr="Изображение выглядит как текст, книга, Шрифт&#10;&#10;Описание создано автоматически">
            <a:extLst>
              <a:ext uri="{FF2B5EF4-FFF2-40B4-BE49-F238E27FC236}">
                <a16:creationId xmlns:a16="http://schemas.microsoft.com/office/drawing/2014/main" id="{66458AB3-5E1D-4577-A9ED-58ED985E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3744416" cy="499255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текст, книга, бумага, Публикация&#10;&#10;Описание создано автоматически">
            <a:extLst>
              <a:ext uri="{FF2B5EF4-FFF2-40B4-BE49-F238E27FC236}">
                <a16:creationId xmlns:a16="http://schemas.microsoft.com/office/drawing/2014/main" id="{B978B51C-D72F-48B6-A7E4-30CA0B000C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1"/>
          <a:stretch/>
        </p:blipFill>
        <p:spPr>
          <a:xfrm>
            <a:off x="5076056" y="404664"/>
            <a:ext cx="3497263" cy="499255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749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21</a:t>
            </a:r>
          </a:p>
        </p:txBody>
      </p:sp>
      <p:pic>
        <p:nvPicPr>
          <p:cNvPr id="4" name="Рисунок 3" descr="Изображение выглядит как текст, книга, чернила, меню&#10;&#10;Описание создано автоматически">
            <a:extLst>
              <a:ext uri="{FF2B5EF4-FFF2-40B4-BE49-F238E27FC236}">
                <a16:creationId xmlns:a16="http://schemas.microsoft.com/office/drawing/2014/main" id="{28711690-CF84-4DAE-89B5-59E320499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52" y="212442"/>
            <a:ext cx="4011920" cy="534922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43FD58-4153-4B18-AC3E-4CA89DC525F1}"/>
              </a:ext>
            </a:extLst>
          </p:cNvPr>
          <p:cNvSpPr/>
          <p:nvPr/>
        </p:nvSpPr>
        <p:spPr>
          <a:xfrm>
            <a:off x="435735" y="5692408"/>
            <a:ext cx="4136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30605"/>
                </a:solidFill>
              </a:rPr>
              <a:t>Keay S.J. Late roman amphorae in the Western Mediterranean. A typology and economic study: the Catalan evidence. Oxford: British Archaeological Reports IS 196 (</a:t>
            </a:r>
            <a:r>
              <a:rPr lang="en-US" sz="1200" dirty="0" err="1">
                <a:solidFill>
                  <a:srgbClr val="430605"/>
                </a:solidFill>
              </a:rPr>
              <a:t>i</a:t>
            </a:r>
            <a:r>
              <a:rPr lang="ru-RU" sz="1200" dirty="0">
                <a:solidFill>
                  <a:srgbClr val="430605"/>
                </a:solidFill>
              </a:rPr>
              <a:t>-</a:t>
            </a:r>
            <a:r>
              <a:rPr lang="en-US" sz="1200" dirty="0">
                <a:solidFill>
                  <a:srgbClr val="430605"/>
                </a:solidFill>
              </a:rPr>
              <a:t>ii), 1984.</a:t>
            </a:r>
            <a:endParaRPr lang="ru-RU" sz="1200" dirty="0"/>
          </a:p>
        </p:txBody>
      </p:sp>
      <p:pic>
        <p:nvPicPr>
          <p:cNvPr id="5" name="Рисунок 4" descr="Изображение выглядит как текст, бумага, книга, Бумажное изделие&#10;&#10;Описание создано автоматически">
            <a:extLst>
              <a:ext uri="{FF2B5EF4-FFF2-40B4-BE49-F238E27FC236}">
                <a16:creationId xmlns:a16="http://schemas.microsoft.com/office/drawing/2014/main" id="{07EB6EA1-C5D1-4FE6-9082-1262ECE4BD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 b="47418"/>
          <a:stretch/>
        </p:blipFill>
        <p:spPr>
          <a:xfrm>
            <a:off x="466153" y="2939962"/>
            <a:ext cx="3869296" cy="262170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4901462" y="5692408"/>
            <a:ext cx="3924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30605"/>
                </a:solidFill>
              </a:rPr>
              <a:t>Piéri D. Le commerce du vin oriental à l’époque Byzantine (Ve – VIIe siècles). Le témoignage des amphores en Gaule. Beyrouth: Institut Français du Proche-Orient, 2005.</a:t>
            </a:r>
            <a:endParaRPr lang="ru-RU" sz="1200" dirty="0"/>
          </a:p>
        </p:txBody>
      </p:sp>
      <p:pic>
        <p:nvPicPr>
          <p:cNvPr id="6" name="Рисунок 5" descr="Изображение выглядит как текст, документ, Шрифт, меню&#10;&#10;Описание создано автоматически">
            <a:extLst>
              <a:ext uri="{FF2B5EF4-FFF2-40B4-BE49-F238E27FC236}">
                <a16:creationId xmlns:a16="http://schemas.microsoft.com/office/drawing/2014/main" id="{30B7D96F-E1FE-4465-BED4-59D77D760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50"/>
          <a:stretch/>
        </p:blipFill>
        <p:spPr>
          <a:xfrm>
            <a:off x="583545" y="260648"/>
            <a:ext cx="3634512" cy="16086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641565-5A6D-4318-9DB3-7B1BAE32A2D8}"/>
              </a:ext>
            </a:extLst>
          </p:cNvPr>
          <p:cNvSpPr/>
          <p:nvPr/>
        </p:nvSpPr>
        <p:spPr>
          <a:xfrm>
            <a:off x="432802" y="1921160"/>
            <a:ext cx="4136265" cy="84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30605"/>
                </a:solidFill>
              </a:rPr>
              <a:t>Riley J.A. The Coarse Pottery from Berenice // J. A. Lloyd (ed.). Excavations at Sidi </a:t>
            </a:r>
            <a:r>
              <a:rPr lang="en-US" sz="1200" dirty="0" err="1">
                <a:solidFill>
                  <a:srgbClr val="430605"/>
                </a:solidFill>
              </a:rPr>
              <a:t>Khrebish</a:t>
            </a:r>
            <a:r>
              <a:rPr lang="en-US" sz="1200" dirty="0">
                <a:solidFill>
                  <a:srgbClr val="430605"/>
                </a:solidFill>
              </a:rPr>
              <a:t>, Benghazi (Berenice). Economic life at Berenice. Tripoli : The Dep. of Antiquities, 1979. Vol. II. P. 91-465.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53650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782DFD-959F-46DD-B3D1-EA7200CBDD82}"/>
              </a:ext>
            </a:extLst>
          </p:cNvPr>
          <p:cNvSpPr/>
          <p:nvPr/>
        </p:nvSpPr>
        <p:spPr>
          <a:xfrm>
            <a:off x="563649" y="5847836"/>
            <a:ext cx="4352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30605"/>
                </a:solidFill>
              </a:rPr>
              <a:t>Reynolds P. The oil supply in the Roman East: identifying modes of production, containers and contents in the eastern Empire // Roman Amphora Contents: Reflecting on the Maritime Trade of Foodstuffs in Antiquity Leitch. 2021. P. 307-354.</a:t>
            </a:r>
            <a:endParaRPr lang="ru-RU" sz="1200" dirty="0"/>
          </a:p>
        </p:txBody>
      </p:sp>
      <p:pic>
        <p:nvPicPr>
          <p:cNvPr id="4" name="Рисунок 3" descr="Изображение выглядит как текст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4BC7F5CD-BA12-4B99-A752-8A0045EEF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3474343" cy="475252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8EAE95-4293-4A77-AF90-D966D8BB178F}"/>
              </a:ext>
            </a:extLst>
          </p:cNvPr>
          <p:cNvSpPr/>
          <p:nvPr/>
        </p:nvSpPr>
        <p:spPr>
          <a:xfrm>
            <a:off x="563649" y="5090837"/>
            <a:ext cx="4120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30605"/>
                </a:solidFill>
              </a:rPr>
              <a:t>Yangaki A.G. La céramique des IVe - VIIIe siècles ap. J. C. d’Eleutherna : sa place en Crète et dans le bassin Égéen. Athènes : Scripta, 2005.</a:t>
            </a:r>
            <a:endParaRPr lang="ru-RU" sz="1200" dirty="0"/>
          </a:p>
        </p:txBody>
      </p:sp>
      <p:pic>
        <p:nvPicPr>
          <p:cNvPr id="11" name="Рисунок 10" descr="Изображение выглядит как текст, Шрифт, бумага, документ&#10;&#10;Описание создано автоматически">
            <a:extLst>
              <a:ext uri="{FF2B5EF4-FFF2-40B4-BE49-F238E27FC236}">
                <a16:creationId xmlns:a16="http://schemas.microsoft.com/office/drawing/2014/main" id="{333EFEE2-CC36-4B19-9C36-FC35322A2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78" y="260648"/>
            <a:ext cx="3553238" cy="482787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 descr="Изображение выглядит как текст, Шрифт, черно-белый, документ&#10;&#10;Описание создано автоматически">
            <a:extLst>
              <a:ext uri="{FF2B5EF4-FFF2-40B4-BE49-F238E27FC236}">
                <a16:creationId xmlns:a16="http://schemas.microsoft.com/office/drawing/2014/main" id="{1158239E-DC6D-41C5-AAC1-D01358236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05" y="2915652"/>
            <a:ext cx="3711155" cy="524812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0AC099D9-3E33-4C96-B061-5F9FE6F7197A}"/>
              </a:ext>
            </a:extLst>
          </p:cNvPr>
          <p:cNvSpPr/>
          <p:nvPr/>
        </p:nvSpPr>
        <p:spPr>
          <a:xfrm>
            <a:off x="4843032" y="6508677"/>
            <a:ext cx="449048" cy="160683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D7F2EC3-6FDC-4F4B-B3C0-01FB5779DC0F}"/>
              </a:ext>
            </a:extLst>
          </p:cNvPr>
          <p:cNvSpPr/>
          <p:nvPr/>
        </p:nvSpPr>
        <p:spPr>
          <a:xfrm>
            <a:off x="4428219" y="188640"/>
            <a:ext cx="347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30605"/>
                </a:solidFill>
              </a:rPr>
              <a:t>Anadolu </a:t>
            </a:r>
            <a:r>
              <a:rPr lang="en-US" sz="1200" dirty="0" err="1">
                <a:solidFill>
                  <a:srgbClr val="430605"/>
                </a:solidFill>
              </a:rPr>
              <a:t>Akdenizi</a:t>
            </a:r>
            <a:r>
              <a:rPr lang="en-US" sz="1200" dirty="0">
                <a:solidFill>
                  <a:srgbClr val="430605"/>
                </a:solidFill>
              </a:rPr>
              <a:t> </a:t>
            </a:r>
            <a:r>
              <a:rPr lang="en-US" sz="1200" dirty="0" err="1">
                <a:solidFill>
                  <a:srgbClr val="430605"/>
                </a:solidFill>
              </a:rPr>
              <a:t>Arkeoloji</a:t>
            </a:r>
            <a:r>
              <a:rPr lang="en-US" sz="1200" dirty="0">
                <a:solidFill>
                  <a:srgbClr val="430605"/>
                </a:solidFill>
              </a:rPr>
              <a:t> </a:t>
            </a:r>
            <a:r>
              <a:rPr lang="en-US" sz="1200" dirty="0" err="1">
                <a:solidFill>
                  <a:srgbClr val="430605"/>
                </a:solidFill>
              </a:rPr>
              <a:t>Haberleri</a:t>
            </a:r>
            <a:r>
              <a:rPr lang="en-US" sz="1200" dirty="0">
                <a:solidFill>
                  <a:srgbClr val="430605"/>
                </a:solidFill>
              </a:rPr>
              <a:t>. News of Archaeology from Anatolia’s Mediterranean Areas. Antalya: Akdeniz </a:t>
            </a:r>
            <a:r>
              <a:rPr lang="en-US" sz="1200" dirty="0" err="1">
                <a:solidFill>
                  <a:srgbClr val="430605"/>
                </a:solidFill>
              </a:rPr>
              <a:t>Medeniyetleri</a:t>
            </a:r>
            <a:r>
              <a:rPr lang="en-US" sz="1200" dirty="0">
                <a:solidFill>
                  <a:srgbClr val="430605"/>
                </a:solidFill>
              </a:rPr>
              <a:t> </a:t>
            </a:r>
            <a:r>
              <a:rPr lang="en-US" sz="1200" dirty="0" err="1">
                <a:solidFill>
                  <a:srgbClr val="430605"/>
                </a:solidFill>
              </a:rPr>
              <a:t>Araştırma</a:t>
            </a:r>
            <a:r>
              <a:rPr lang="en-US" sz="1200" dirty="0">
                <a:solidFill>
                  <a:srgbClr val="430605"/>
                </a:solidFill>
              </a:rPr>
              <a:t> </a:t>
            </a:r>
            <a:r>
              <a:rPr lang="en-US" sz="1200" dirty="0" err="1">
                <a:solidFill>
                  <a:srgbClr val="430605"/>
                </a:solidFill>
              </a:rPr>
              <a:t>Enstitüsü</a:t>
            </a:r>
            <a:r>
              <a:rPr lang="en-US" sz="1200" dirty="0">
                <a:solidFill>
                  <a:srgbClr val="430605"/>
                </a:solidFill>
              </a:rPr>
              <a:t>, 2010. 8. P. 203-207.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71778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23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683568" y="5471517"/>
            <a:ext cx="41044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430605"/>
                </a:solidFill>
              </a:rPr>
              <a:t>Kassab Tezgör D. Corpus des amphores romaines produites dans les centres de mer Noire: Collections des musées de la côte turque de la mer Noire (Ereğli, Amasra, Sinop, Samsun, Giresun, Ordu, Trabzon et Amasya). Oxford: Archaeopress, 2020. </a:t>
            </a:r>
            <a:endParaRPr lang="ru-RU" sz="1400" dirty="0"/>
          </a:p>
        </p:txBody>
      </p:sp>
      <p:pic>
        <p:nvPicPr>
          <p:cNvPr id="11" name="Рисунок 10" descr="Изображение выглядит как текст, ваза, Артефакт, в помещении&#10;&#10;Описание создано автоматически">
            <a:extLst>
              <a:ext uri="{FF2B5EF4-FFF2-40B4-BE49-F238E27FC236}">
                <a16:creationId xmlns:a16="http://schemas.microsoft.com/office/drawing/2014/main" id="{5C759C80-992F-4A39-9560-94A2E8B8A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666"/>
            <a:ext cx="3672408" cy="523301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3" name="Рисунок 12" descr="Изображение выглядит как текст, Шрифт, черно-белый, бумага&#10;&#10;Описание создано автоматически">
            <a:extLst>
              <a:ext uri="{FF2B5EF4-FFF2-40B4-BE49-F238E27FC236}">
                <a16:creationId xmlns:a16="http://schemas.microsoft.com/office/drawing/2014/main" id="{3BCDC911-62C2-4DE8-B1B8-E5EAB7C4E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764508" cy="523301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A3619F1-8F44-4E0F-A291-7164DE635F89}"/>
              </a:ext>
            </a:extLst>
          </p:cNvPr>
          <p:cNvSpPr/>
          <p:nvPr/>
        </p:nvSpPr>
        <p:spPr>
          <a:xfrm>
            <a:off x="5171510" y="5471517"/>
            <a:ext cx="3924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Внуков С.Ю. Амфорное производство на территории Абхазии в эпоху эллинизма и римское время // РА. 2012. №4.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0057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539552" y="5319117"/>
            <a:ext cx="41495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Смокотина А.В. Амфоры позднеримского и ранневизантийского времени // Зинько В.Н., Зинько А.В., Пономарев Л.Ю. Тиритака. Раскоп XXVI. Том III. Археологические комплексы второй половины III – VII вв. Симферополь-Керчь, 2020. С. 509-618.</a:t>
            </a: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862794-00C9-43B7-AE9F-62CEABC8A9A4}"/>
              </a:ext>
            </a:extLst>
          </p:cNvPr>
          <p:cNvSpPr/>
          <p:nvPr/>
        </p:nvSpPr>
        <p:spPr>
          <a:xfrm>
            <a:off x="4932040" y="5445224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430605"/>
                </a:solidFill>
              </a:rPr>
              <a:t>Матукина</a:t>
            </a:r>
            <a:r>
              <a:rPr lang="ru-RU" sz="1400" dirty="0">
                <a:solidFill>
                  <a:srgbClr val="430605"/>
                </a:solidFill>
              </a:rPr>
              <a:t> А.Н. Позднеантичные амфоры из </a:t>
            </a:r>
            <a:r>
              <a:rPr lang="ru-RU" sz="1400" dirty="0" err="1">
                <a:solidFill>
                  <a:srgbClr val="430605"/>
                </a:solidFill>
              </a:rPr>
              <a:t>Китея</a:t>
            </a:r>
            <a:r>
              <a:rPr lang="ru-RU" sz="1400" dirty="0">
                <a:solidFill>
                  <a:srgbClr val="430605"/>
                </a:solidFill>
              </a:rPr>
              <a:t> // Боспорские исследования. Симферополь-Керчь, 2008. </a:t>
            </a:r>
            <a:r>
              <a:rPr lang="ru-RU" sz="1400" dirty="0" err="1">
                <a:solidFill>
                  <a:srgbClr val="430605"/>
                </a:solidFill>
              </a:rPr>
              <a:t>Вып</a:t>
            </a:r>
            <a:r>
              <a:rPr lang="ru-RU" sz="1400" dirty="0">
                <a:solidFill>
                  <a:srgbClr val="430605"/>
                </a:solidFill>
              </a:rPr>
              <a:t>. XIX. С. 151-155.</a:t>
            </a:r>
            <a:endParaRPr lang="ru-RU" sz="1400" dirty="0"/>
          </a:p>
        </p:txBody>
      </p:sp>
      <p:pic>
        <p:nvPicPr>
          <p:cNvPr id="6" name="Рисунок 5" descr="Изображение выглядит как текст, Шрифт, черно-белый, бумага&#10;&#10;Описание создано автоматически">
            <a:extLst>
              <a:ext uri="{FF2B5EF4-FFF2-40B4-BE49-F238E27FC236}">
                <a16:creationId xmlns:a16="http://schemas.microsoft.com/office/drawing/2014/main" id="{4B753429-C92E-44C1-9CD3-C0797B081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3749144" cy="494116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 descr="Изображение выглядит как текст, книга, бумага, письмо&#10;&#10;Описание создано автоматически">
            <a:extLst>
              <a:ext uri="{FF2B5EF4-FFF2-40B4-BE49-F238E27FC236}">
                <a16:creationId xmlns:a16="http://schemas.microsoft.com/office/drawing/2014/main" id="{F1D51BCE-825F-489C-9E58-5E32E8EA5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86" y="332656"/>
            <a:ext cx="3363946" cy="494116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301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25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81891" y="499136"/>
            <a:ext cx="118686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430605"/>
                </a:solidFill>
              </a:rPr>
              <a:t>II-III</a:t>
            </a:r>
            <a:r>
              <a:rPr lang="ru-RU" sz="1600" u="sng" dirty="0">
                <a:solidFill>
                  <a:srgbClr val="430605"/>
                </a:solidFill>
              </a:rPr>
              <a:t> вв.</a:t>
            </a:r>
          </a:p>
          <a:p>
            <a:r>
              <a:rPr lang="ru-RU" sz="1600" dirty="0">
                <a:solidFill>
                  <a:srgbClr val="430605"/>
                </a:solidFill>
              </a:rPr>
              <a:t>Зеест 83</a:t>
            </a:r>
          </a:p>
          <a:p>
            <a:r>
              <a:rPr lang="ru-RU" sz="1600" dirty="0">
                <a:solidFill>
                  <a:srgbClr val="430605"/>
                </a:solidFill>
              </a:rPr>
              <a:t>Зеест 84</a:t>
            </a:r>
          </a:p>
          <a:p>
            <a:r>
              <a:rPr lang="ru-RU" sz="1600" dirty="0">
                <a:solidFill>
                  <a:srgbClr val="430605"/>
                </a:solidFill>
              </a:rPr>
              <a:t>Зеест 85</a:t>
            </a:r>
          </a:p>
          <a:p>
            <a:r>
              <a:rPr lang="ru-RU" sz="1600" dirty="0">
                <a:solidFill>
                  <a:srgbClr val="430605"/>
                </a:solidFill>
              </a:rPr>
              <a:t>Зеест 86-88</a:t>
            </a:r>
          </a:p>
          <a:p>
            <a:r>
              <a:rPr lang="ru-RU" sz="1600" dirty="0">
                <a:solidFill>
                  <a:srgbClr val="430605"/>
                </a:solidFill>
              </a:rPr>
              <a:t>Зеест 89</a:t>
            </a:r>
          </a:p>
          <a:p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D28BB-7436-4F14-B5CB-203D41C620AE}"/>
              </a:ext>
            </a:extLst>
          </p:cNvPr>
          <p:cNvSpPr/>
          <p:nvPr/>
        </p:nvSpPr>
        <p:spPr>
          <a:xfrm>
            <a:off x="3275262" y="44624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Боспорские амфоры</a:t>
            </a:r>
            <a:endParaRPr lang="ru-RU" sz="2000" dirty="0"/>
          </a:p>
        </p:txBody>
      </p:sp>
      <p:pic>
        <p:nvPicPr>
          <p:cNvPr id="4" name="Рисунок 3" descr="Изображение выглядит как на открытом воздухе, цветочный горшок, трава, домашнее растение&#10;&#10;Описание создано автоматически">
            <a:extLst>
              <a:ext uri="{FF2B5EF4-FFF2-40B4-BE49-F238E27FC236}">
                <a16:creationId xmlns:a16="http://schemas.microsoft.com/office/drawing/2014/main" id="{7960F996-E5F9-49A4-AE7B-8D722ABDD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06" y="660475"/>
            <a:ext cx="1408886" cy="227780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зарисовка, рисунок&#10;&#10;Описание создано автоматически">
            <a:extLst>
              <a:ext uri="{FF2B5EF4-FFF2-40B4-BE49-F238E27FC236}">
                <a16:creationId xmlns:a16="http://schemas.microsoft.com/office/drawing/2014/main" id="{81597D2F-5178-4DD4-8F5F-964BCBA0D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6" y="499136"/>
            <a:ext cx="4347546" cy="300828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0" name="Рисунок 9" descr="Изображение выглядит как зарисовка, рисунок, текст, мультфильм&#10;&#10;Описание создано автоматически">
            <a:extLst>
              <a:ext uri="{FF2B5EF4-FFF2-40B4-BE49-F238E27FC236}">
                <a16:creationId xmlns:a16="http://schemas.microsoft.com/office/drawing/2014/main" id="{80639F21-A271-46E6-BF20-E802A767E2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8235" r="1732"/>
          <a:stretch/>
        </p:blipFill>
        <p:spPr>
          <a:xfrm>
            <a:off x="1223507" y="3959696"/>
            <a:ext cx="3807363" cy="247624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2" name="Рисунок 11" descr="Изображение выглядит как керамика, сосуд, ваза, гончарные изделия&#10;&#10;Описание создано автоматически">
            <a:extLst>
              <a:ext uri="{FF2B5EF4-FFF2-40B4-BE49-F238E27FC236}">
                <a16:creationId xmlns:a16="http://schemas.microsoft.com/office/drawing/2014/main" id="{F4D68FDD-A71C-4B56-BFB5-3116D8E9F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00" y="3959696"/>
            <a:ext cx="1520088" cy="23488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4" name="Рисунок 13" descr="Изображение выглядит как сосуд, ваза, керамика, гончарные изделия&#10;&#10;Описание создано автоматически">
            <a:extLst>
              <a:ext uri="{FF2B5EF4-FFF2-40B4-BE49-F238E27FC236}">
                <a16:creationId xmlns:a16="http://schemas.microsoft.com/office/drawing/2014/main" id="{BC439046-D7A5-450E-95DC-A5D612973C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81" y="3959696"/>
            <a:ext cx="1517666" cy="23488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8CE7A3-4BAD-4CBF-8AA4-4BAF9C294584}"/>
              </a:ext>
            </a:extLst>
          </p:cNvPr>
          <p:cNvSpPr/>
          <p:nvPr/>
        </p:nvSpPr>
        <p:spPr>
          <a:xfrm>
            <a:off x="5004048" y="63501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err="1">
                <a:solidFill>
                  <a:srgbClr val="430605"/>
                </a:solidFill>
              </a:rPr>
              <a:t>Матукина</a:t>
            </a:r>
            <a:r>
              <a:rPr lang="ru-RU" sz="1200" dirty="0">
                <a:solidFill>
                  <a:srgbClr val="430605"/>
                </a:solidFill>
              </a:rPr>
              <a:t> А.Н. Позднеантичные амфоры из </a:t>
            </a:r>
            <a:r>
              <a:rPr lang="ru-RU" sz="1200" dirty="0" err="1">
                <a:solidFill>
                  <a:srgbClr val="430605"/>
                </a:solidFill>
              </a:rPr>
              <a:t>Китея</a:t>
            </a:r>
            <a:r>
              <a:rPr lang="ru-RU" sz="1200" dirty="0">
                <a:solidFill>
                  <a:srgbClr val="430605"/>
                </a:solidFill>
              </a:rPr>
              <a:t> (2008). </a:t>
            </a:r>
            <a:endParaRPr lang="ru-RU" sz="12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399D03-315E-4A3D-9954-62A0B58263A1}"/>
              </a:ext>
            </a:extLst>
          </p:cNvPr>
          <p:cNvSpPr/>
          <p:nvPr/>
        </p:nvSpPr>
        <p:spPr>
          <a:xfrm>
            <a:off x="1822988" y="3464535"/>
            <a:ext cx="3166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430605"/>
                </a:solidFill>
              </a:rPr>
              <a:t>Зеест И.Б. Керамическая тара Боспора (1960)</a:t>
            </a:r>
            <a:endParaRPr lang="ru-RU" sz="1200" dirty="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1A8C9FC0-7333-49F0-8BD4-88B1D2469D41}"/>
              </a:ext>
            </a:extLst>
          </p:cNvPr>
          <p:cNvSpPr/>
          <p:nvPr/>
        </p:nvSpPr>
        <p:spPr>
          <a:xfrm>
            <a:off x="5066439" y="5203871"/>
            <a:ext cx="300082" cy="160683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659FA771-1DDC-4D81-9F28-9BAB982B9A03}"/>
              </a:ext>
            </a:extLst>
          </p:cNvPr>
          <p:cNvSpPr/>
          <p:nvPr/>
        </p:nvSpPr>
        <p:spPr>
          <a:xfrm>
            <a:off x="6938367" y="5168067"/>
            <a:ext cx="300082" cy="160683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FBE96237-3785-44A8-84B0-44F69262B134}"/>
              </a:ext>
            </a:extLst>
          </p:cNvPr>
          <p:cNvSpPr/>
          <p:nvPr/>
        </p:nvSpPr>
        <p:spPr>
          <a:xfrm>
            <a:off x="6072118" y="1842596"/>
            <a:ext cx="300082" cy="160683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97C8D93-5A96-4C4D-9CAF-3773B1B3C1A5}"/>
              </a:ext>
            </a:extLst>
          </p:cNvPr>
          <p:cNvSpPr/>
          <p:nvPr/>
        </p:nvSpPr>
        <p:spPr>
          <a:xfrm>
            <a:off x="2843808" y="444734"/>
            <a:ext cx="1331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Зеест 84 и 85</a:t>
            </a:r>
            <a:endParaRPr lang="ru-RU" sz="16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5BC5DCD-BF19-4764-89F7-BD8CF3A094CA}"/>
              </a:ext>
            </a:extLst>
          </p:cNvPr>
          <p:cNvSpPr/>
          <p:nvPr/>
        </p:nvSpPr>
        <p:spPr>
          <a:xfrm>
            <a:off x="5943294" y="3043171"/>
            <a:ext cx="3242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430605"/>
                </a:solidFill>
              </a:rPr>
              <a:t>Боспорская амфора из музея </a:t>
            </a:r>
            <a:r>
              <a:rPr lang="ru-RU" sz="1200" dirty="0" err="1">
                <a:solidFill>
                  <a:srgbClr val="430605"/>
                </a:solidFill>
              </a:rPr>
              <a:t>Амасры</a:t>
            </a:r>
            <a:r>
              <a:rPr lang="ru-RU" sz="1200" dirty="0">
                <a:solidFill>
                  <a:srgbClr val="430605"/>
                </a:solidFill>
              </a:rPr>
              <a:t> (Турция)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BBCBEB9-1561-45D2-91D1-FA8C89310247}"/>
              </a:ext>
            </a:extLst>
          </p:cNvPr>
          <p:cNvSpPr/>
          <p:nvPr/>
        </p:nvSpPr>
        <p:spPr>
          <a:xfrm>
            <a:off x="36644" y="3952296"/>
            <a:ext cx="1186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430605"/>
                </a:solidFill>
              </a:rPr>
              <a:t>IV-V</a:t>
            </a:r>
            <a:r>
              <a:rPr lang="ru-RU" sz="1600" u="sng" dirty="0">
                <a:solidFill>
                  <a:srgbClr val="430605"/>
                </a:solidFill>
              </a:rPr>
              <a:t> </a:t>
            </a:r>
            <a:r>
              <a:rPr lang="en-US" sz="1600" u="sng" dirty="0">
                <a:solidFill>
                  <a:srgbClr val="430605"/>
                </a:solidFill>
              </a:rPr>
              <a:t>(</a:t>
            </a:r>
            <a:r>
              <a:rPr lang="ru-RU" sz="1600" u="sng" dirty="0">
                <a:solidFill>
                  <a:srgbClr val="430605"/>
                </a:solidFill>
              </a:rPr>
              <a:t>?</a:t>
            </a:r>
            <a:r>
              <a:rPr lang="en-US" sz="1600" u="sng" dirty="0">
                <a:solidFill>
                  <a:srgbClr val="430605"/>
                </a:solidFill>
              </a:rPr>
              <a:t>)</a:t>
            </a:r>
            <a:r>
              <a:rPr lang="ru-RU" sz="1600" u="sng" dirty="0">
                <a:solidFill>
                  <a:srgbClr val="430605"/>
                </a:solidFill>
              </a:rPr>
              <a:t> вв.</a:t>
            </a:r>
          </a:p>
          <a:p>
            <a:r>
              <a:rPr lang="ru-RU" sz="1600" dirty="0">
                <a:solidFill>
                  <a:srgbClr val="430605"/>
                </a:solidFill>
              </a:rPr>
              <a:t>Зеест 96-97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51405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8CE7A3-4BAD-4CBF-8AA4-4BAF9C294584}"/>
              </a:ext>
            </a:extLst>
          </p:cNvPr>
          <p:cNvSpPr/>
          <p:nvPr/>
        </p:nvSpPr>
        <p:spPr>
          <a:xfrm>
            <a:off x="1063675" y="5796267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430605"/>
                </a:solidFill>
              </a:rPr>
              <a:t>Китей</a:t>
            </a:r>
            <a:r>
              <a:rPr lang="ru-RU" sz="1200" dirty="0">
                <a:solidFill>
                  <a:srgbClr val="430605"/>
                </a:solidFill>
              </a:rPr>
              <a:t> (</a:t>
            </a:r>
            <a:r>
              <a:rPr lang="ru-RU" sz="1200" dirty="0" err="1">
                <a:solidFill>
                  <a:srgbClr val="430605"/>
                </a:solidFill>
              </a:rPr>
              <a:t>Матукина</a:t>
            </a:r>
            <a:r>
              <a:rPr lang="ru-RU" sz="1200" dirty="0">
                <a:solidFill>
                  <a:srgbClr val="430605"/>
                </a:solidFill>
              </a:rPr>
              <a:t> 2008)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BBCBEB9-1561-45D2-91D1-FA8C89310247}"/>
              </a:ext>
            </a:extLst>
          </p:cNvPr>
          <p:cNvSpPr/>
          <p:nvPr/>
        </p:nvSpPr>
        <p:spPr>
          <a:xfrm>
            <a:off x="274549" y="159331"/>
            <a:ext cx="279031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u="sng" dirty="0">
                <a:solidFill>
                  <a:srgbClr val="430605"/>
                </a:solidFill>
              </a:rPr>
              <a:t>IV – V</a:t>
            </a:r>
            <a:r>
              <a:rPr lang="ru-RU" sz="1400" u="sng" dirty="0">
                <a:solidFill>
                  <a:srgbClr val="430605"/>
                </a:solidFill>
              </a:rPr>
              <a:t> </a:t>
            </a:r>
            <a:r>
              <a:rPr lang="en-US" sz="1400" u="sng" dirty="0">
                <a:solidFill>
                  <a:srgbClr val="430605"/>
                </a:solidFill>
              </a:rPr>
              <a:t>(</a:t>
            </a:r>
            <a:r>
              <a:rPr lang="ru-RU" sz="1400" u="sng" dirty="0">
                <a:solidFill>
                  <a:srgbClr val="430605"/>
                </a:solidFill>
              </a:rPr>
              <a:t>?</a:t>
            </a:r>
            <a:r>
              <a:rPr lang="en-US" sz="1400" u="sng" dirty="0">
                <a:solidFill>
                  <a:srgbClr val="430605"/>
                </a:solidFill>
              </a:rPr>
              <a:t>)</a:t>
            </a:r>
            <a:r>
              <a:rPr lang="ru-RU" sz="1400" u="sng" dirty="0">
                <a:solidFill>
                  <a:srgbClr val="430605"/>
                </a:solidFill>
              </a:rPr>
              <a:t> вв.</a:t>
            </a:r>
            <a:r>
              <a:rPr lang="ru-RU" sz="1400" dirty="0">
                <a:solidFill>
                  <a:srgbClr val="430605"/>
                </a:solidFill>
              </a:rPr>
              <a:t>: Зеест 96-97, Боспор</a:t>
            </a:r>
            <a:endParaRPr lang="en-US" sz="1400" dirty="0">
              <a:solidFill>
                <a:srgbClr val="430605"/>
              </a:solidFill>
            </a:endParaRP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высота – 131 см</a:t>
            </a: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объем – до 100 л (?)</a:t>
            </a: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содержимое –</a:t>
            </a:r>
            <a:endParaRPr lang="en-US" sz="1400" dirty="0">
              <a:solidFill>
                <a:srgbClr val="430605"/>
              </a:solidFill>
            </a:endParaRP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рыбная продукция (?), другое (?)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9BDB92-CB10-4993-ADA1-0E917502FB2E}"/>
              </a:ext>
            </a:extLst>
          </p:cNvPr>
          <p:cNvSpPr/>
          <p:nvPr/>
        </p:nvSpPr>
        <p:spPr>
          <a:xfrm>
            <a:off x="6876256" y="5319117"/>
            <a:ext cx="31812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430605"/>
                </a:solidFill>
              </a:rPr>
              <a:t>V</a:t>
            </a:r>
            <a:r>
              <a:rPr lang="ru-RU" sz="1400" u="sng" dirty="0">
                <a:solidFill>
                  <a:srgbClr val="430605"/>
                </a:solidFill>
              </a:rPr>
              <a:t> в.</a:t>
            </a:r>
            <a:r>
              <a:rPr lang="ru-RU" sz="1400" dirty="0">
                <a:solidFill>
                  <a:srgbClr val="430605"/>
                </a:solidFill>
              </a:rPr>
              <a:t>: </a:t>
            </a:r>
            <a:r>
              <a:rPr lang="en-US" sz="1400" dirty="0">
                <a:solidFill>
                  <a:srgbClr val="430605"/>
                </a:solidFill>
              </a:rPr>
              <a:t>Late Roman 1</a:t>
            </a:r>
            <a:r>
              <a:rPr lang="ru-RU" sz="1400" dirty="0">
                <a:solidFill>
                  <a:srgbClr val="430605"/>
                </a:solidFill>
              </a:rPr>
              <a:t>А,</a:t>
            </a:r>
          </a:p>
          <a:p>
            <a:r>
              <a:rPr lang="ru-RU" sz="1400" dirty="0">
                <a:solidFill>
                  <a:srgbClr val="430605"/>
                </a:solidFill>
              </a:rPr>
              <a:t>р-н Киликии и Кипра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высота – 55-60 см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объем – около 25 л</a:t>
            </a:r>
          </a:p>
          <a:p>
            <a:r>
              <a:rPr lang="ru-RU" sz="1400" dirty="0">
                <a:solidFill>
                  <a:srgbClr val="430605"/>
                </a:solidFill>
              </a:rPr>
              <a:t>содержимое – вино (?)</a:t>
            </a:r>
            <a:endParaRPr lang="ru-RU" sz="1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A7DC8A2-6179-45D3-8D38-21989DF9F6AB}"/>
              </a:ext>
            </a:extLst>
          </p:cNvPr>
          <p:cNvSpPr/>
          <p:nvPr/>
        </p:nvSpPr>
        <p:spPr>
          <a:xfrm>
            <a:off x="4788479" y="6464369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430605"/>
                </a:solidFill>
              </a:rPr>
              <a:t>Kellia</a:t>
            </a:r>
            <a:r>
              <a:rPr lang="en-US" sz="1200" dirty="0">
                <a:solidFill>
                  <a:srgbClr val="430605"/>
                </a:solidFill>
              </a:rPr>
              <a:t> </a:t>
            </a:r>
            <a:r>
              <a:rPr lang="ru-RU" sz="1200" dirty="0">
                <a:solidFill>
                  <a:srgbClr val="430605"/>
                </a:solidFill>
              </a:rPr>
              <a:t>(</a:t>
            </a:r>
            <a:r>
              <a:rPr lang="en-US" sz="1200" dirty="0" err="1">
                <a:solidFill>
                  <a:srgbClr val="430605"/>
                </a:solidFill>
              </a:rPr>
              <a:t>Egloff</a:t>
            </a:r>
            <a:r>
              <a:rPr lang="en-US" sz="1200" dirty="0">
                <a:solidFill>
                  <a:srgbClr val="430605"/>
                </a:solidFill>
              </a:rPr>
              <a:t> 1977</a:t>
            </a:r>
            <a:r>
              <a:rPr lang="ru-RU" sz="1200" dirty="0">
                <a:solidFill>
                  <a:srgbClr val="430605"/>
                </a:solidFill>
              </a:rPr>
              <a:t>)</a:t>
            </a:r>
            <a:endParaRPr lang="ru-RU" sz="1200" dirty="0"/>
          </a:p>
        </p:txBody>
      </p:sp>
      <p:pic>
        <p:nvPicPr>
          <p:cNvPr id="11" name="Рисунок 10" descr="Изображение выглядит как ваза, Предметная фотография, керамика, сосуд&#10;&#10;Описание создано автоматически">
            <a:extLst>
              <a:ext uri="{FF2B5EF4-FFF2-40B4-BE49-F238E27FC236}">
                <a16:creationId xmlns:a16="http://schemas.microsoft.com/office/drawing/2014/main" id="{2C296E7C-F232-45A0-9D98-7749156E0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84" y="4448369"/>
            <a:ext cx="2607034" cy="2016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ерамика, ваза, сосуд, гончарные изделия&#10;&#10;Описание создано автоматически">
            <a:extLst>
              <a:ext uri="{FF2B5EF4-FFF2-40B4-BE49-F238E27FC236}">
                <a16:creationId xmlns:a16="http://schemas.microsoft.com/office/drawing/2014/main" id="{9A84F125-8A21-4EC4-A31E-102DB7728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2" y="1556792"/>
            <a:ext cx="2736264" cy="4215089"/>
          </a:xfrm>
          <a:prstGeom prst="rect">
            <a:avLst/>
          </a:prstGeom>
        </p:spPr>
      </p:pic>
      <p:sp>
        <p:nvSpPr>
          <p:cNvPr id="22" name="Левая круглая скобка 21">
            <a:extLst>
              <a:ext uri="{FF2B5EF4-FFF2-40B4-BE49-F238E27FC236}">
                <a16:creationId xmlns:a16="http://schemas.microsoft.com/office/drawing/2014/main" id="{5D540E45-D5F0-4AD5-A417-3837009281E7}"/>
              </a:ext>
            </a:extLst>
          </p:cNvPr>
          <p:cNvSpPr/>
          <p:nvPr/>
        </p:nvSpPr>
        <p:spPr>
          <a:xfrm>
            <a:off x="356188" y="1739434"/>
            <a:ext cx="1016843" cy="3822046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авая круглая скобка 22">
            <a:extLst>
              <a:ext uri="{FF2B5EF4-FFF2-40B4-BE49-F238E27FC236}">
                <a16:creationId xmlns:a16="http://schemas.microsoft.com/office/drawing/2014/main" id="{C3C9B142-B57D-451B-B45D-65A89CC25ECC}"/>
              </a:ext>
            </a:extLst>
          </p:cNvPr>
          <p:cNvSpPr/>
          <p:nvPr/>
        </p:nvSpPr>
        <p:spPr>
          <a:xfrm flipH="1">
            <a:off x="3975383" y="4556269"/>
            <a:ext cx="236344" cy="1800200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4A8A206-C965-4557-A520-44E18A4A8D0D}"/>
              </a:ext>
            </a:extLst>
          </p:cNvPr>
          <p:cNvSpPr/>
          <p:nvPr/>
        </p:nvSpPr>
        <p:spPr>
          <a:xfrm rot="-5400000">
            <a:off x="-270390" y="3479669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131 см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1CB191E-5B0B-484B-8395-177CF96691E3}"/>
              </a:ext>
            </a:extLst>
          </p:cNvPr>
          <p:cNvSpPr/>
          <p:nvPr/>
        </p:nvSpPr>
        <p:spPr>
          <a:xfrm rot="-5400000">
            <a:off x="3305838" y="5271702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55-60 см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4850E5-3691-4078-85DF-AFFF8D0E3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530" y="1196752"/>
            <a:ext cx="2342670" cy="305543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0D367E9-ADBB-4C62-BD33-496BDBF52DFC}"/>
              </a:ext>
            </a:extLst>
          </p:cNvPr>
          <p:cNvSpPr/>
          <p:nvPr/>
        </p:nvSpPr>
        <p:spPr>
          <a:xfrm>
            <a:off x="3635896" y="25848"/>
            <a:ext cx="26308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430605"/>
                </a:solidFill>
              </a:rPr>
              <a:t>I</a:t>
            </a:r>
            <a:r>
              <a:rPr lang="ru-RU" sz="1400" u="sng" dirty="0">
                <a:solidFill>
                  <a:srgbClr val="430605"/>
                </a:solidFill>
              </a:rPr>
              <a:t> </a:t>
            </a:r>
            <a:r>
              <a:rPr lang="en-US" sz="1400" u="sng" dirty="0">
                <a:solidFill>
                  <a:srgbClr val="430605"/>
                </a:solidFill>
              </a:rPr>
              <a:t>–</a:t>
            </a:r>
            <a:r>
              <a:rPr lang="ru-RU" sz="1400" u="sng" dirty="0">
                <a:solidFill>
                  <a:srgbClr val="430605"/>
                </a:solidFill>
              </a:rPr>
              <a:t> сер.</a:t>
            </a:r>
            <a:r>
              <a:rPr lang="en-US" sz="1400" u="sng" dirty="0">
                <a:solidFill>
                  <a:srgbClr val="430605"/>
                </a:solidFill>
              </a:rPr>
              <a:t>III</a:t>
            </a:r>
            <a:r>
              <a:rPr lang="ru-RU" sz="1400" u="sng" dirty="0">
                <a:solidFill>
                  <a:srgbClr val="430605"/>
                </a:solidFill>
              </a:rPr>
              <a:t> вв.</a:t>
            </a:r>
            <a:r>
              <a:rPr lang="en-US" sz="1400" u="sng" dirty="0">
                <a:solidFill>
                  <a:srgbClr val="430605"/>
                </a:solidFill>
              </a:rPr>
              <a:t>; </a:t>
            </a:r>
            <a:r>
              <a:rPr lang="en-US" sz="1400" dirty="0">
                <a:solidFill>
                  <a:srgbClr val="430605"/>
                </a:solidFill>
              </a:rPr>
              <a:t>Dressel 20</a:t>
            </a:r>
            <a:r>
              <a:rPr lang="ru-RU" sz="1400" dirty="0">
                <a:solidFill>
                  <a:srgbClr val="430605"/>
                </a:solidFill>
              </a:rPr>
              <a:t>,</a:t>
            </a:r>
          </a:p>
          <a:p>
            <a:pPr algn="ctr"/>
            <a:r>
              <a:rPr lang="ru-RU" sz="1400" dirty="0" err="1">
                <a:solidFill>
                  <a:srgbClr val="430605"/>
                </a:solidFill>
              </a:rPr>
              <a:t>Бетика</a:t>
            </a:r>
            <a:r>
              <a:rPr lang="ru-RU" sz="1400" dirty="0">
                <a:solidFill>
                  <a:srgbClr val="430605"/>
                </a:solidFill>
              </a:rPr>
              <a:t> (Испания)</a:t>
            </a:r>
            <a:endParaRPr lang="en-US" sz="1400" dirty="0">
              <a:solidFill>
                <a:srgbClr val="430605"/>
              </a:solidFill>
            </a:endParaRP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высота – 70-97 см,</a:t>
            </a: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объем –</a:t>
            </a:r>
            <a:r>
              <a:rPr lang="en-US" sz="1400" dirty="0">
                <a:solidFill>
                  <a:srgbClr val="430605"/>
                </a:solidFill>
              </a:rPr>
              <a:t> </a:t>
            </a:r>
            <a:r>
              <a:rPr lang="ru-RU" sz="1400" dirty="0">
                <a:solidFill>
                  <a:srgbClr val="430605"/>
                </a:solidFill>
              </a:rPr>
              <a:t>около 60-70 л (40-80),</a:t>
            </a: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содержимое –</a:t>
            </a:r>
            <a:r>
              <a:rPr lang="en-US" sz="1400" dirty="0">
                <a:solidFill>
                  <a:srgbClr val="430605"/>
                </a:solidFill>
              </a:rPr>
              <a:t> </a:t>
            </a:r>
            <a:r>
              <a:rPr lang="ru-RU" sz="1400" dirty="0">
                <a:solidFill>
                  <a:srgbClr val="430605"/>
                </a:solidFill>
              </a:rPr>
              <a:t>оливковое масло</a:t>
            </a:r>
            <a:endParaRPr lang="ru-RU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63E81F1-921F-4CD6-956E-3712844C5228}"/>
              </a:ext>
            </a:extLst>
          </p:cNvPr>
          <p:cNvSpPr/>
          <p:nvPr/>
        </p:nvSpPr>
        <p:spPr>
          <a:xfrm>
            <a:off x="6444208" y="320276"/>
            <a:ext cx="2630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430605"/>
                </a:solidFill>
              </a:rPr>
              <a:t>II</a:t>
            </a:r>
            <a:r>
              <a:rPr lang="ru-RU" sz="1400" u="sng" dirty="0">
                <a:solidFill>
                  <a:srgbClr val="430605"/>
                </a:solidFill>
              </a:rPr>
              <a:t> </a:t>
            </a:r>
            <a:r>
              <a:rPr lang="en-US" sz="1400" u="sng" dirty="0">
                <a:solidFill>
                  <a:srgbClr val="430605"/>
                </a:solidFill>
              </a:rPr>
              <a:t>–</a:t>
            </a:r>
            <a:r>
              <a:rPr lang="ru-RU" sz="1400" u="sng" dirty="0">
                <a:solidFill>
                  <a:srgbClr val="430605"/>
                </a:solidFill>
              </a:rPr>
              <a:t> </a:t>
            </a:r>
            <a:r>
              <a:rPr lang="en-US" sz="1400" u="sng" dirty="0">
                <a:solidFill>
                  <a:srgbClr val="430605"/>
                </a:solidFill>
              </a:rPr>
              <a:t>III</a:t>
            </a:r>
            <a:r>
              <a:rPr lang="ru-RU" sz="1400" u="sng" dirty="0">
                <a:solidFill>
                  <a:srgbClr val="430605"/>
                </a:solidFill>
              </a:rPr>
              <a:t> вв.</a:t>
            </a:r>
            <a:r>
              <a:rPr lang="en-US" sz="1400" u="sng" dirty="0">
                <a:solidFill>
                  <a:srgbClr val="430605"/>
                </a:solidFill>
              </a:rPr>
              <a:t>; </a:t>
            </a:r>
            <a:r>
              <a:rPr lang="en-US" sz="1400" dirty="0">
                <a:solidFill>
                  <a:srgbClr val="430605"/>
                </a:solidFill>
              </a:rPr>
              <a:t>B Snp II</a:t>
            </a:r>
            <a:r>
              <a:rPr lang="ru-RU" sz="1400" dirty="0">
                <a:solidFill>
                  <a:srgbClr val="430605"/>
                </a:solidFill>
              </a:rPr>
              <a:t>, Синопа</a:t>
            </a:r>
            <a:endParaRPr lang="en-US" sz="1400" dirty="0">
              <a:solidFill>
                <a:srgbClr val="430605"/>
              </a:solidFill>
            </a:endParaRP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высота – около 90-100 см,</a:t>
            </a:r>
          </a:p>
          <a:p>
            <a:pPr algn="ctr"/>
            <a:r>
              <a:rPr lang="ru-RU" sz="1400" dirty="0">
                <a:solidFill>
                  <a:srgbClr val="430605"/>
                </a:solidFill>
              </a:rPr>
              <a:t>содержимое –</a:t>
            </a:r>
            <a:r>
              <a:rPr lang="en-US" sz="1400" dirty="0">
                <a:solidFill>
                  <a:srgbClr val="430605"/>
                </a:solidFill>
              </a:rPr>
              <a:t> </a:t>
            </a:r>
            <a:r>
              <a:rPr lang="ru-RU" sz="1400" dirty="0">
                <a:solidFill>
                  <a:srgbClr val="430605"/>
                </a:solidFill>
              </a:rPr>
              <a:t>вино (?)</a:t>
            </a: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FFF95C-ECBE-41DE-B08E-80706E7AC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495" y="1174868"/>
            <a:ext cx="1512873" cy="31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3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3059832" y="76562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Боспорские амфоры </a:t>
            </a:r>
            <a:r>
              <a:rPr lang="ru-RU" sz="2000" dirty="0">
                <a:solidFill>
                  <a:srgbClr val="540000"/>
                </a:solidFill>
              </a:rPr>
              <a:t>Зеест </a:t>
            </a:r>
            <a:r>
              <a:rPr lang="en-US" sz="2000" dirty="0">
                <a:solidFill>
                  <a:srgbClr val="540000"/>
                </a:solidFill>
              </a:rPr>
              <a:t>96-97</a:t>
            </a:r>
            <a:r>
              <a:rPr lang="ru-RU" sz="2000" dirty="0">
                <a:solidFill>
                  <a:srgbClr val="430605"/>
                </a:solidFill>
              </a:rPr>
              <a:t> 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EEAA57-FF04-479F-96C0-1FB67CA29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1" y="1027907"/>
            <a:ext cx="3693968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4D219D-9567-496E-BF70-F77D91720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25" y="1027907"/>
            <a:ext cx="3485111" cy="514038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E55D0F-D329-4972-B8E2-7343255FBB10}"/>
              </a:ext>
            </a:extLst>
          </p:cNvPr>
          <p:cNvSpPr txBox="1"/>
          <p:nvPr/>
        </p:nvSpPr>
        <p:spPr>
          <a:xfrm>
            <a:off x="2123728" y="548680"/>
            <a:ext cx="122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вариант</a:t>
            </a:r>
            <a:r>
              <a:rPr lang="en-US" dirty="0"/>
              <a:t> 1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77023-5DA9-4C70-96F1-14BCC789E190}"/>
              </a:ext>
            </a:extLst>
          </p:cNvPr>
          <p:cNvSpPr txBox="1"/>
          <p:nvPr/>
        </p:nvSpPr>
        <p:spPr>
          <a:xfrm>
            <a:off x="6444208" y="5575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вариант</a:t>
            </a:r>
            <a:r>
              <a:rPr lang="en-US" dirty="0"/>
              <a:t> 2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561C3C1-5732-425E-93B9-370430B0F95C}"/>
              </a:ext>
            </a:extLst>
          </p:cNvPr>
          <p:cNvSpPr/>
          <p:nvPr/>
        </p:nvSpPr>
        <p:spPr>
          <a:xfrm>
            <a:off x="7947893" y="6137552"/>
            <a:ext cx="795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Тиритака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E400818-1AAB-4BAA-B489-B102E655A27D}"/>
              </a:ext>
            </a:extLst>
          </p:cNvPr>
          <p:cNvSpPr/>
          <p:nvPr/>
        </p:nvSpPr>
        <p:spPr>
          <a:xfrm>
            <a:off x="3621426" y="6168290"/>
            <a:ext cx="795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Тиритака</a:t>
            </a:r>
          </a:p>
        </p:txBody>
      </p:sp>
    </p:spTree>
    <p:extLst>
      <p:ext uri="{BB962C8B-B14F-4D97-AF65-F5344CB8AC3E}">
        <p14:creationId xmlns:p14="http://schemas.microsoft.com/office/powerpoint/2010/main" val="2248211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ACA9BA-05D6-454A-9F29-1AB85F11D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791208" cy="453201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E50C57-6EDF-456F-942A-30242EF1756E}"/>
              </a:ext>
            </a:extLst>
          </p:cNvPr>
          <p:cNvSpPr/>
          <p:nvPr/>
        </p:nvSpPr>
        <p:spPr>
          <a:xfrm>
            <a:off x="3059832" y="76562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Боспорские амфоры </a:t>
            </a:r>
            <a:r>
              <a:rPr lang="ru-RU" sz="2000" dirty="0">
                <a:solidFill>
                  <a:srgbClr val="540000"/>
                </a:solidFill>
              </a:rPr>
              <a:t>Зеест </a:t>
            </a:r>
            <a:r>
              <a:rPr lang="en-US" sz="2000" dirty="0">
                <a:solidFill>
                  <a:srgbClr val="540000"/>
                </a:solidFill>
              </a:rPr>
              <a:t>96-97</a:t>
            </a:r>
            <a:r>
              <a:rPr lang="ru-RU" sz="2000" dirty="0">
                <a:solidFill>
                  <a:srgbClr val="430605"/>
                </a:solidFill>
              </a:rPr>
              <a:t> </a:t>
            </a:r>
            <a:endParaRPr lang="ru-RU" sz="2000" dirty="0"/>
          </a:p>
        </p:txBody>
      </p:sp>
      <p:pic>
        <p:nvPicPr>
          <p:cNvPr id="8" name="Рисунок 7" descr="Изображение выглядит как еда, десерт&#10;&#10;Описание создано автоматически">
            <a:extLst>
              <a:ext uri="{FF2B5EF4-FFF2-40B4-BE49-F238E27FC236}">
                <a16:creationId xmlns:a16="http://schemas.microsoft.com/office/drawing/2014/main" id="{8971A32E-393F-43B8-A6C1-17ECCC5A2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04247"/>
            <a:ext cx="3645031" cy="244827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0" name="Рисунок 9" descr="Изображение выглядит как строительство, камень&#10;&#10;Описание создано автоматически">
            <a:extLst>
              <a:ext uri="{FF2B5EF4-FFF2-40B4-BE49-F238E27FC236}">
                <a16:creationId xmlns:a16="http://schemas.microsoft.com/office/drawing/2014/main" id="{4E201DAA-CC94-4BA5-ADFB-B04286982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78" y="3429000"/>
            <a:ext cx="2235434" cy="255993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9F0A18-880C-4D8B-BC26-EE5D8D5DAF58}"/>
              </a:ext>
            </a:extLst>
          </p:cNvPr>
          <p:cNvSpPr/>
          <p:nvPr/>
        </p:nvSpPr>
        <p:spPr>
          <a:xfrm>
            <a:off x="2339752" y="5368723"/>
            <a:ext cx="9996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Тиритака</a:t>
            </a:r>
            <a:endParaRPr lang="ru-RU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34A3D2-6212-4C91-979C-5E8F283BC403}"/>
              </a:ext>
            </a:extLst>
          </p:cNvPr>
          <p:cNvSpPr/>
          <p:nvPr/>
        </p:nvSpPr>
        <p:spPr>
          <a:xfrm>
            <a:off x="6343215" y="5975543"/>
            <a:ext cx="1833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Боспор, некрополь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53441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29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4860032" y="33184"/>
            <a:ext cx="6553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30605"/>
                </a:solidFill>
              </a:rPr>
              <a:t>Боспорские</a:t>
            </a:r>
          </a:p>
          <a:p>
            <a:pPr algn="ctr"/>
            <a:r>
              <a:rPr lang="ru-RU" sz="2000" dirty="0">
                <a:solidFill>
                  <a:srgbClr val="430605"/>
                </a:solidFill>
              </a:rPr>
              <a:t>амфоры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C97100-4333-4153-9FA4-CF30C2FF9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87" y="435835"/>
            <a:ext cx="4767525" cy="2633125"/>
          </a:xfrm>
          <a:prstGeom prst="rect">
            <a:avLst/>
          </a:prstGeom>
          <a:effectLst>
            <a:outerShdw blurRad="63500" sx="102000" sy="102000" algn="ctr" rotWithShape="0">
              <a:srgbClr val="80000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06A58F-5A74-4E6C-9571-21406C7E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787" y="3533249"/>
            <a:ext cx="4754267" cy="306410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EF75A3-F08A-4DDD-9D5C-FA03E33E42CE}"/>
              </a:ext>
            </a:extLst>
          </p:cNvPr>
          <p:cNvSpPr/>
          <p:nvPr/>
        </p:nvSpPr>
        <p:spPr>
          <a:xfrm>
            <a:off x="2267744" y="116632"/>
            <a:ext cx="2882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Тиритака (раскоп </a:t>
            </a:r>
            <a:r>
              <a:rPr lang="en-US" sz="1400" dirty="0">
                <a:solidFill>
                  <a:srgbClr val="430605"/>
                </a:solidFill>
              </a:rPr>
              <a:t>XXVI</a:t>
            </a:r>
            <a:r>
              <a:rPr lang="ru-RU" sz="1400" dirty="0">
                <a:solidFill>
                  <a:srgbClr val="430605"/>
                </a:solidFill>
              </a:rPr>
              <a:t>, в целом):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F5D04B-8DD9-4136-8418-1622154013ED}"/>
              </a:ext>
            </a:extLst>
          </p:cNvPr>
          <p:cNvSpPr/>
          <p:nvPr/>
        </p:nvSpPr>
        <p:spPr>
          <a:xfrm>
            <a:off x="2195736" y="3212976"/>
            <a:ext cx="2892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Боспор (БП 2007-2009, некрополь):</a:t>
            </a:r>
            <a:endParaRPr lang="ru-RU" sz="1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2B656FF-5557-4A04-9424-57E69BF91306}"/>
              </a:ext>
            </a:extLst>
          </p:cNvPr>
          <p:cNvSpPr/>
          <p:nvPr/>
        </p:nvSpPr>
        <p:spPr>
          <a:xfrm>
            <a:off x="4860032" y="1299931"/>
            <a:ext cx="1872208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633BBBF-DFAB-4CC1-82A7-2D12D73F5186}"/>
              </a:ext>
            </a:extLst>
          </p:cNvPr>
          <p:cNvSpPr/>
          <p:nvPr/>
        </p:nvSpPr>
        <p:spPr>
          <a:xfrm>
            <a:off x="4860032" y="3622700"/>
            <a:ext cx="1872208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0D73BAD-65DC-4CA1-B7A4-AB82E221D7FB}"/>
              </a:ext>
            </a:extLst>
          </p:cNvPr>
          <p:cNvSpPr/>
          <p:nvPr/>
        </p:nvSpPr>
        <p:spPr>
          <a:xfrm>
            <a:off x="3652601" y="2626113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67A3912-A2D9-4280-8FC2-1AF424C871D0}"/>
              </a:ext>
            </a:extLst>
          </p:cNvPr>
          <p:cNvSpPr/>
          <p:nvPr/>
        </p:nvSpPr>
        <p:spPr>
          <a:xfrm>
            <a:off x="4012641" y="382128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6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7" y="1124744"/>
            <a:ext cx="7636055" cy="4261904"/>
          </a:xfrm>
          <a:prstGeom prst="rect">
            <a:avLst/>
          </a:prstGeom>
          <a:effectLst>
            <a:outerShdw blurRad="63500" sx="102000" sy="102000" algn="ctr" rotWithShape="0">
              <a:srgbClr val="430605">
                <a:alpha val="4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139952" y="297333"/>
            <a:ext cx="5160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30605"/>
                </a:solidFill>
              </a:rPr>
              <a:t>г. Боспор (Пантикапей</a:t>
            </a:r>
            <a:r>
              <a:rPr lang="en-US" sz="1600" dirty="0">
                <a:solidFill>
                  <a:srgbClr val="430605"/>
                </a:solidFill>
              </a:rPr>
              <a:t>)</a:t>
            </a:r>
            <a:r>
              <a:rPr lang="ru-RU" sz="1600" dirty="0">
                <a:solidFill>
                  <a:srgbClr val="430605"/>
                </a:solidFill>
              </a:rPr>
              <a:t> и Тиритака</a:t>
            </a:r>
            <a:endParaRPr lang="en-US" sz="1600" dirty="0">
              <a:solidFill>
                <a:srgbClr val="430605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956376" y="2924944"/>
            <a:ext cx="72008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46793E9-B8A9-4FB5-9D63-0B98BA5BCBDD}"/>
              </a:ext>
            </a:extLst>
          </p:cNvPr>
          <p:cNvSpPr/>
          <p:nvPr/>
        </p:nvSpPr>
        <p:spPr>
          <a:xfrm>
            <a:off x="8028384" y="2780928"/>
            <a:ext cx="75600" cy="75600"/>
          </a:xfrm>
          <a:prstGeom prst="ellipse">
            <a:avLst/>
          </a:prstGeom>
          <a:solidFill>
            <a:srgbClr val="FF0000"/>
          </a:solidFill>
          <a:ln w="222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             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05F5C3-78C6-4E24-924F-F9FB24B80F81}"/>
              </a:ext>
            </a:extLst>
          </p:cNvPr>
          <p:cNvSpPr/>
          <p:nvPr/>
        </p:nvSpPr>
        <p:spPr>
          <a:xfrm>
            <a:off x="6948264" y="2102459"/>
            <a:ext cx="1581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430605"/>
                </a:solidFill>
              </a:rPr>
              <a:t>Боспор (Пантикапей)</a:t>
            </a:r>
            <a:endParaRPr lang="ru-RU"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264897-6675-44D7-AB6E-CBFEDC81BC97}"/>
              </a:ext>
            </a:extLst>
          </p:cNvPr>
          <p:cNvSpPr/>
          <p:nvPr/>
        </p:nvSpPr>
        <p:spPr>
          <a:xfrm>
            <a:off x="7668222" y="3566650"/>
            <a:ext cx="795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430605"/>
                </a:solidFill>
              </a:rPr>
              <a:t>Тиритака</a:t>
            </a:r>
            <a:endParaRPr lang="ru-RU" sz="12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FB6F715-20B6-4CE5-B819-093986F9C762}"/>
              </a:ext>
            </a:extLst>
          </p:cNvPr>
          <p:cNvCxnSpPr/>
          <p:nvPr/>
        </p:nvCxnSpPr>
        <p:spPr>
          <a:xfrm>
            <a:off x="7956376" y="2372444"/>
            <a:ext cx="109808" cy="340068"/>
          </a:xfrm>
          <a:prstGeom prst="straightConnector1">
            <a:avLst/>
          </a:prstGeom>
          <a:ln>
            <a:solidFill>
              <a:srgbClr val="FF333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00BAD56-674C-4A67-BB65-BBE48134D560}"/>
              </a:ext>
            </a:extLst>
          </p:cNvPr>
          <p:cNvCxnSpPr>
            <a:cxnSpLocks/>
          </p:cNvCxnSpPr>
          <p:nvPr/>
        </p:nvCxnSpPr>
        <p:spPr>
          <a:xfrm flipH="1" flipV="1">
            <a:off x="8066184" y="3108465"/>
            <a:ext cx="178224" cy="458186"/>
          </a:xfrm>
          <a:prstGeom prst="straightConnector1">
            <a:avLst/>
          </a:prstGeom>
          <a:ln>
            <a:solidFill>
              <a:srgbClr val="FF333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571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3392113" y="44624"/>
            <a:ext cx="3988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Амфоры на Боспоре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7CEB1-CF28-4759-BC83-8415F7E88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" y="620688"/>
            <a:ext cx="4643369" cy="2592288"/>
          </a:xfrm>
          <a:prstGeom prst="rect">
            <a:avLst/>
          </a:prstGeom>
          <a:effectLst>
            <a:outerShdw blurRad="63500" sx="102000" sy="102000" algn="ctr" rotWithShape="0">
              <a:srgbClr val="80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D6E9DF-2A3A-4C50-BBE8-62901F6A0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40" y="620688"/>
            <a:ext cx="3988199" cy="2752340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1708B-AD83-4BCD-BB3F-F9C35853C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75" y="3736661"/>
            <a:ext cx="4326925" cy="278868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93280C-46EF-4D51-8343-8E76F243BCEF}"/>
              </a:ext>
            </a:extLst>
          </p:cNvPr>
          <p:cNvSpPr/>
          <p:nvPr/>
        </p:nvSpPr>
        <p:spPr>
          <a:xfrm>
            <a:off x="7915442" y="224018"/>
            <a:ext cx="104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30605"/>
                </a:solidFill>
              </a:rPr>
              <a:t>IV-V</a:t>
            </a:r>
            <a:r>
              <a:rPr lang="ru-RU" dirty="0">
                <a:solidFill>
                  <a:srgbClr val="430605"/>
                </a:solidFill>
              </a:rPr>
              <a:t> вв.:</a:t>
            </a:r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97E9086-3DB3-43CD-BBFF-435564A3C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98660"/>
              </p:ext>
            </p:extLst>
          </p:nvPr>
        </p:nvGraphicFramePr>
        <p:xfrm>
          <a:off x="4788024" y="4037286"/>
          <a:ext cx="4213460" cy="248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E8EAF3-E4B2-4941-A767-E4D2DC1F5B68}"/>
              </a:ext>
            </a:extLst>
          </p:cNvPr>
          <p:cNvSpPr/>
          <p:nvPr/>
        </p:nvSpPr>
        <p:spPr>
          <a:xfrm>
            <a:off x="7313154" y="4037286"/>
            <a:ext cx="1646486" cy="119191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372605-3DF9-4FED-8847-0E0ED9847FFD}"/>
              </a:ext>
            </a:extLst>
          </p:cNvPr>
          <p:cNvSpPr/>
          <p:nvPr/>
        </p:nvSpPr>
        <p:spPr>
          <a:xfrm>
            <a:off x="150041" y="342836"/>
            <a:ext cx="2882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Тиритака (раскоп </a:t>
            </a:r>
            <a:r>
              <a:rPr lang="en-US" sz="1400" dirty="0">
                <a:solidFill>
                  <a:srgbClr val="430605"/>
                </a:solidFill>
              </a:rPr>
              <a:t>XXVI</a:t>
            </a:r>
            <a:r>
              <a:rPr lang="ru-RU" sz="1400" dirty="0">
                <a:solidFill>
                  <a:srgbClr val="430605"/>
                </a:solidFill>
              </a:rPr>
              <a:t>, в целом):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675212E-BB28-4D49-A7E8-1DE31DED1451}"/>
              </a:ext>
            </a:extLst>
          </p:cNvPr>
          <p:cNvSpPr/>
          <p:nvPr/>
        </p:nvSpPr>
        <p:spPr>
          <a:xfrm>
            <a:off x="4792626" y="3699985"/>
            <a:ext cx="3877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Боспор (подводные раскопки у мыса Ак-Бурун):</a:t>
            </a:r>
            <a:endParaRPr lang="ru-RU"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1F5174-5890-43B0-96FE-194C51CE81EE}"/>
              </a:ext>
            </a:extLst>
          </p:cNvPr>
          <p:cNvSpPr/>
          <p:nvPr/>
        </p:nvSpPr>
        <p:spPr>
          <a:xfrm>
            <a:off x="150041" y="3415752"/>
            <a:ext cx="2892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Боспор (БП 2007-2009, некрополь):</a:t>
            </a:r>
            <a:endParaRPr lang="ru-RU" sz="1400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EFE1808-AB0B-4A61-8BD1-E84E17CE00D8}"/>
              </a:ext>
            </a:extLst>
          </p:cNvPr>
          <p:cNvCxnSpPr>
            <a:cxnSpLocks/>
          </p:cNvCxnSpPr>
          <p:nvPr/>
        </p:nvCxnSpPr>
        <p:spPr>
          <a:xfrm flipV="1">
            <a:off x="7668344" y="1146021"/>
            <a:ext cx="288032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D10EC45-AA1B-4406-9DD2-28A2E95A0539}"/>
              </a:ext>
            </a:extLst>
          </p:cNvPr>
          <p:cNvCxnSpPr>
            <a:cxnSpLocks/>
          </p:cNvCxnSpPr>
          <p:nvPr/>
        </p:nvCxnSpPr>
        <p:spPr>
          <a:xfrm flipV="1">
            <a:off x="7932960" y="1131512"/>
            <a:ext cx="118443" cy="309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6FD2DD3-CC38-478B-AB10-B1910BB9D87D}"/>
              </a:ext>
            </a:extLst>
          </p:cNvPr>
          <p:cNvCxnSpPr/>
          <p:nvPr/>
        </p:nvCxnSpPr>
        <p:spPr>
          <a:xfrm>
            <a:off x="2843808" y="908720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12EC0E8-C0AF-43A9-A636-949B3F86FF15}"/>
              </a:ext>
            </a:extLst>
          </p:cNvPr>
          <p:cNvCxnSpPr/>
          <p:nvPr/>
        </p:nvCxnSpPr>
        <p:spPr>
          <a:xfrm>
            <a:off x="2826668" y="113151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21378B4-F4CF-44DE-9FDB-48438C9C9AF1}"/>
              </a:ext>
            </a:extLst>
          </p:cNvPr>
          <p:cNvCxnSpPr/>
          <p:nvPr/>
        </p:nvCxnSpPr>
        <p:spPr>
          <a:xfrm>
            <a:off x="2826668" y="1340768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A016277-C973-4E18-87AD-85E276FED8E2}"/>
              </a:ext>
            </a:extLst>
          </p:cNvPr>
          <p:cNvCxnSpPr/>
          <p:nvPr/>
        </p:nvCxnSpPr>
        <p:spPr>
          <a:xfrm>
            <a:off x="2843808" y="155679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3B0A427-3A55-46CF-B038-C8A07519ADA8}"/>
              </a:ext>
            </a:extLst>
          </p:cNvPr>
          <p:cNvCxnSpPr/>
          <p:nvPr/>
        </p:nvCxnSpPr>
        <p:spPr>
          <a:xfrm>
            <a:off x="2843808" y="3068960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F8499A5-DD8E-48D8-9C11-91E36BA01449}"/>
              </a:ext>
            </a:extLst>
          </p:cNvPr>
          <p:cNvCxnSpPr/>
          <p:nvPr/>
        </p:nvCxnSpPr>
        <p:spPr>
          <a:xfrm>
            <a:off x="3059832" y="4221088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64CAA81-907E-4F50-9462-3C19957533AE}"/>
              </a:ext>
            </a:extLst>
          </p:cNvPr>
          <p:cNvCxnSpPr/>
          <p:nvPr/>
        </p:nvCxnSpPr>
        <p:spPr>
          <a:xfrm>
            <a:off x="3059832" y="4005064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0B8444C-E360-4E7B-9158-620038B0C12E}"/>
              </a:ext>
            </a:extLst>
          </p:cNvPr>
          <p:cNvCxnSpPr/>
          <p:nvPr/>
        </p:nvCxnSpPr>
        <p:spPr>
          <a:xfrm>
            <a:off x="3075285" y="4509120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7D18F71-6E98-459B-B965-678A9722C00B}"/>
              </a:ext>
            </a:extLst>
          </p:cNvPr>
          <p:cNvCxnSpPr/>
          <p:nvPr/>
        </p:nvCxnSpPr>
        <p:spPr>
          <a:xfrm>
            <a:off x="3102273" y="479715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2A9F9D1-F8F2-4CF3-B069-6A753023377B}"/>
              </a:ext>
            </a:extLst>
          </p:cNvPr>
          <p:cNvCxnSpPr/>
          <p:nvPr/>
        </p:nvCxnSpPr>
        <p:spPr>
          <a:xfrm>
            <a:off x="3102273" y="5013176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D6467A4-098C-48C1-AF20-485BBE35406F}"/>
              </a:ext>
            </a:extLst>
          </p:cNvPr>
          <p:cNvCxnSpPr>
            <a:cxnSpLocks/>
          </p:cNvCxnSpPr>
          <p:nvPr/>
        </p:nvCxnSpPr>
        <p:spPr>
          <a:xfrm flipH="1" flipV="1">
            <a:off x="8099995" y="1124746"/>
            <a:ext cx="250000" cy="161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639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31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270081" y="134898"/>
            <a:ext cx="7345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Распространение причерноморских амфор в регионе (до </a:t>
            </a:r>
            <a:r>
              <a:rPr lang="en-US" sz="2000" dirty="0">
                <a:solidFill>
                  <a:srgbClr val="430605"/>
                </a:solidFill>
              </a:rPr>
              <a:t>V</a:t>
            </a:r>
            <a:r>
              <a:rPr lang="ru-RU" sz="2000" dirty="0">
                <a:solidFill>
                  <a:srgbClr val="430605"/>
                </a:solidFill>
              </a:rPr>
              <a:t> в.)</a:t>
            </a:r>
            <a:endParaRPr lang="ru-RU" sz="2000" dirty="0"/>
          </a:p>
        </p:txBody>
      </p:sp>
      <p:pic>
        <p:nvPicPr>
          <p:cNvPr id="5" name="Рисунок 4" descr="Изображение выглядит как карта, текст, атлас&#10;&#10;Описание создано автоматически">
            <a:extLst>
              <a:ext uri="{FF2B5EF4-FFF2-40B4-BE49-F238E27FC236}">
                <a16:creationId xmlns:a16="http://schemas.microsoft.com/office/drawing/2014/main" id="{DD4DCFD8-1F6F-4242-884E-539B1B936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5" y="548680"/>
            <a:ext cx="8055189" cy="532859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CBAE2E-7639-406D-9B28-5C8470ECC3B1}"/>
              </a:ext>
            </a:extLst>
          </p:cNvPr>
          <p:cNvSpPr/>
          <p:nvPr/>
        </p:nvSpPr>
        <p:spPr>
          <a:xfrm>
            <a:off x="726248" y="5890944"/>
            <a:ext cx="7844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Vnukov </a:t>
            </a:r>
            <a:r>
              <a:rPr lang="en-US" sz="1400" dirty="0" err="1">
                <a:solidFill>
                  <a:srgbClr val="430605"/>
                </a:solidFill>
              </a:rPr>
              <a:t>S.Yu</a:t>
            </a:r>
            <a:r>
              <a:rPr lang="en-US" sz="1400" dirty="0">
                <a:solidFill>
                  <a:srgbClr val="430605"/>
                </a:solidFill>
              </a:rPr>
              <a:t>. Overseas trade in the Black Sea region and the formation of the Pontic market from the first century BCE to the third century CE // V. </a:t>
            </a:r>
            <a:r>
              <a:rPr lang="en-US" sz="1400" dirty="0" err="1">
                <a:solidFill>
                  <a:srgbClr val="430605"/>
                </a:solidFill>
              </a:rPr>
              <a:t>Kozlovskaya</a:t>
            </a:r>
            <a:r>
              <a:rPr lang="en-US" sz="1400" dirty="0">
                <a:solidFill>
                  <a:srgbClr val="430605"/>
                </a:solidFill>
              </a:rPr>
              <a:t> (ed.). The Northern Black Sea in antiquity. Networks, connectivity, and cultural interactions. Cambridge, 2017.</a:t>
            </a:r>
            <a:endParaRPr lang="ru-RU" sz="14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10B9C71-1056-4C0E-8076-ECB7F6055C7D}"/>
              </a:ext>
            </a:extLst>
          </p:cNvPr>
          <p:cNvCxnSpPr/>
          <p:nvPr/>
        </p:nvCxnSpPr>
        <p:spPr>
          <a:xfrm flipV="1">
            <a:off x="3707904" y="4221088"/>
            <a:ext cx="144016" cy="6480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20EC147-751F-4AD7-9430-BE301581EED2}"/>
              </a:ext>
            </a:extLst>
          </p:cNvPr>
          <p:cNvCxnSpPr/>
          <p:nvPr/>
        </p:nvCxnSpPr>
        <p:spPr>
          <a:xfrm flipH="1" flipV="1">
            <a:off x="5292080" y="4149080"/>
            <a:ext cx="648072" cy="57606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AA4EA9C-17D2-4B17-8EA8-8E8883743EED}"/>
              </a:ext>
            </a:extLst>
          </p:cNvPr>
          <p:cNvCxnSpPr>
            <a:cxnSpLocks/>
          </p:cNvCxnSpPr>
          <p:nvPr/>
        </p:nvCxnSpPr>
        <p:spPr>
          <a:xfrm flipV="1">
            <a:off x="4648258" y="4041068"/>
            <a:ext cx="0" cy="54006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419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32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475656" y="444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430605"/>
                </a:solidFill>
              </a:rPr>
              <a:t>Гераклейские</a:t>
            </a:r>
            <a:r>
              <a:rPr lang="ru-RU" sz="2000" dirty="0">
                <a:solidFill>
                  <a:srgbClr val="430605"/>
                </a:solidFill>
              </a:rPr>
              <a:t> амфоры поздних вариантов</a:t>
            </a:r>
            <a:r>
              <a:rPr lang="en-US" sz="2000" dirty="0">
                <a:solidFill>
                  <a:srgbClr val="430605"/>
                </a:solidFill>
              </a:rPr>
              <a:t> </a:t>
            </a:r>
            <a:r>
              <a:rPr lang="ru-RU" sz="2000" dirty="0">
                <a:solidFill>
                  <a:srgbClr val="430605"/>
                </a:solidFill>
              </a:rPr>
              <a:t>Внуков С </a:t>
            </a:r>
            <a:r>
              <a:rPr lang="en-US" sz="2000" dirty="0">
                <a:solidFill>
                  <a:srgbClr val="430605"/>
                </a:solidFill>
              </a:rPr>
              <a:t>IV</a:t>
            </a:r>
            <a:r>
              <a:rPr lang="ru-RU" sz="2000" dirty="0">
                <a:solidFill>
                  <a:srgbClr val="430605"/>
                </a:solidFill>
              </a:rPr>
              <a:t> 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B231E1-F26F-4493-AEE4-71F14DEBB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62" y="404556"/>
            <a:ext cx="5539872" cy="605520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3CD1DD-81CE-413D-ABBA-E251DA1A5E82}"/>
              </a:ext>
            </a:extLst>
          </p:cNvPr>
          <p:cNvSpPr/>
          <p:nvPr/>
        </p:nvSpPr>
        <p:spPr>
          <a:xfrm>
            <a:off x="3517865" y="6433591"/>
            <a:ext cx="2108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Vnukov 2022, fig. 2.</a:t>
            </a:r>
            <a:endParaRPr lang="ru-RU" sz="140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0273378-AB45-4DFC-9AFD-43BE510FBE0F}"/>
              </a:ext>
            </a:extLst>
          </p:cNvPr>
          <p:cNvSpPr/>
          <p:nvPr/>
        </p:nvSpPr>
        <p:spPr>
          <a:xfrm>
            <a:off x="5148064" y="4439690"/>
            <a:ext cx="2332140" cy="2157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04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33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979118" y="44624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430605"/>
                </a:solidFill>
              </a:rPr>
              <a:t>Гераклейские</a:t>
            </a:r>
            <a:r>
              <a:rPr lang="ru-RU" sz="2000" dirty="0">
                <a:solidFill>
                  <a:srgbClr val="430605"/>
                </a:solidFill>
              </a:rPr>
              <a:t> амфоры Внуков С IVF (Шелов F)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C8A537-319A-41C9-BD8E-FB2901B21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0" y="1139311"/>
            <a:ext cx="3460173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9A94A-CB82-4526-BDC7-2058BCB9E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41" y="1139311"/>
            <a:ext cx="3531870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14C9C-5DA5-4788-A945-706206936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36" y="481978"/>
            <a:ext cx="2164080" cy="139446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B8C8F9F-019C-474E-92B5-D6A3AE55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93" y="1765250"/>
            <a:ext cx="7302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81BE7A1-52CB-4F5A-91E1-4DB41047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08" y="916930"/>
            <a:ext cx="7302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1698A2D-AC9C-4587-A9EF-DD9C6359BD79}"/>
              </a:ext>
            </a:extLst>
          </p:cNvPr>
          <p:cNvCxnSpPr/>
          <p:nvPr/>
        </p:nvCxnSpPr>
        <p:spPr>
          <a:xfrm flipV="1">
            <a:off x="7654351" y="1113247"/>
            <a:ext cx="432048" cy="50405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8C8190-372B-49DB-8D27-686D6558B8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420888"/>
            <a:ext cx="1075944" cy="258470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8B5CA6-6A3D-4732-999A-B4F5C5EFF6BD}"/>
              </a:ext>
            </a:extLst>
          </p:cNvPr>
          <p:cNvSpPr/>
          <p:nvPr/>
        </p:nvSpPr>
        <p:spPr>
          <a:xfrm>
            <a:off x="7600949" y="5088473"/>
            <a:ext cx="1368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rgbClr val="540000"/>
                </a:solidFill>
              </a:rPr>
              <a:t>Рогожкино</a:t>
            </a:r>
            <a:r>
              <a:rPr lang="ru-RU" sz="1400" dirty="0">
                <a:solidFill>
                  <a:srgbClr val="540000"/>
                </a:solidFill>
              </a:rPr>
              <a:t> </a:t>
            </a:r>
            <a:r>
              <a:rPr lang="en-US" sz="1400" dirty="0">
                <a:solidFill>
                  <a:srgbClr val="540000"/>
                </a:solidFill>
              </a:rPr>
              <a:t>XIII</a:t>
            </a:r>
            <a:endParaRPr lang="ru-RU" sz="1400" dirty="0">
              <a:solidFill>
                <a:srgbClr val="54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055FD4-9EF5-4F99-8E2F-CF6CE3D8EBC3}"/>
              </a:ext>
            </a:extLst>
          </p:cNvPr>
          <p:cNvSpPr/>
          <p:nvPr/>
        </p:nvSpPr>
        <p:spPr>
          <a:xfrm>
            <a:off x="2807977" y="747653"/>
            <a:ext cx="3339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(до 12,5%):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954E66-DC54-4421-AF42-E79148BD9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8" y="558683"/>
            <a:ext cx="1670167" cy="544212"/>
          </a:xfrm>
          <a:prstGeom prst="rect">
            <a:avLst/>
          </a:prstGeom>
          <a:effectLst>
            <a:outerShdw blurRad="63500" sx="102000" sy="102000" algn="ctr" rotWithShape="0">
              <a:srgbClr val="430605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61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4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FD2CEF-D612-4B3C-81FF-F3D6486CC884}"/>
              </a:ext>
            </a:extLst>
          </p:cNvPr>
          <p:cNvSpPr/>
          <p:nvPr/>
        </p:nvSpPr>
        <p:spPr>
          <a:xfrm>
            <a:off x="1332541" y="366608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430605"/>
                </a:solidFill>
              </a:rPr>
              <a:t>Гераклейские</a:t>
            </a:r>
            <a:r>
              <a:rPr lang="ru-RU" sz="2000" dirty="0">
                <a:solidFill>
                  <a:srgbClr val="430605"/>
                </a:solidFill>
              </a:rPr>
              <a:t> амфоры Внуков С IVЕ (Шелов Е)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FC9FA0-B965-4E9D-BC6C-3B9764565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81" y="1312253"/>
            <a:ext cx="3531870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B6B163-C19B-4522-B572-FC5C8CA3A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36" y="481978"/>
            <a:ext cx="2164080" cy="139446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0B5D718-1A74-40AD-A911-EB6625C66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93" y="1765250"/>
            <a:ext cx="7302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42EBBF9-8632-44CA-92A8-A3777A68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08" y="916930"/>
            <a:ext cx="7302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3560CFE-2FE9-444B-ADBF-553B612E94CC}"/>
              </a:ext>
            </a:extLst>
          </p:cNvPr>
          <p:cNvCxnSpPr/>
          <p:nvPr/>
        </p:nvCxnSpPr>
        <p:spPr>
          <a:xfrm flipV="1">
            <a:off x="7654351" y="1113247"/>
            <a:ext cx="432048" cy="50405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BBE3FC-7909-42C0-B4CB-DC5279A49EE9}"/>
              </a:ext>
            </a:extLst>
          </p:cNvPr>
          <p:cNvSpPr/>
          <p:nvPr/>
        </p:nvSpPr>
        <p:spPr>
          <a:xfrm>
            <a:off x="8086399" y="4730548"/>
            <a:ext cx="721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540000"/>
                </a:solidFill>
              </a:rPr>
              <a:t>Танаис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0D38DEE-37A0-41DE-B39A-50A5A1F2A865}"/>
              </a:ext>
            </a:extLst>
          </p:cNvPr>
          <p:cNvSpPr/>
          <p:nvPr/>
        </p:nvSpPr>
        <p:spPr>
          <a:xfrm>
            <a:off x="207749" y="916930"/>
            <a:ext cx="29785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(9,7%):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FE8CB8-2438-4F77-979B-4E844B0B8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38" y="2348880"/>
            <a:ext cx="1280160" cy="235305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53FE9F-C2BF-4A60-B4C3-D7A59F433B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5" y="1312253"/>
            <a:ext cx="3659678" cy="514038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658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35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611560" y="14857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Позднеримские и ранневизантийские синопские амфоры (р-н Демирджи)</a:t>
            </a:r>
          </a:p>
        </p:txBody>
      </p:sp>
      <p:pic>
        <p:nvPicPr>
          <p:cNvPr id="5" name="Рисунок 4" descr="Изображение выглядит как стена, в помещении, музей, Артефакт&#10;&#10;Описание создано автоматически">
            <a:extLst>
              <a:ext uri="{FF2B5EF4-FFF2-40B4-BE49-F238E27FC236}">
                <a16:creationId xmlns:a16="http://schemas.microsoft.com/office/drawing/2014/main" id="{90A898A6-5410-4350-8FEE-2E869D62D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22700" r="14563" b="10100"/>
          <a:stretch/>
        </p:blipFill>
        <p:spPr>
          <a:xfrm>
            <a:off x="211410" y="782848"/>
            <a:ext cx="3898558" cy="396044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 descr="Изображение выглядит как музей, искусство, Артефакт, в помещении&#10;&#10;Описание создано автоматически">
            <a:extLst>
              <a:ext uri="{FF2B5EF4-FFF2-40B4-BE49-F238E27FC236}">
                <a16:creationId xmlns:a16="http://schemas.microsoft.com/office/drawing/2014/main" id="{D1B7CC4B-5EEB-4926-BA61-57C96AC6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0101" r="7476" b="38450"/>
          <a:stretch/>
        </p:blipFill>
        <p:spPr>
          <a:xfrm>
            <a:off x="4211960" y="782848"/>
            <a:ext cx="4752528" cy="228307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0" name="Рисунок 9" descr="Изображение выглядит как стена, в помещении, статуя, потолок&#10;&#10;Описание создано автоматически">
            <a:extLst>
              <a:ext uri="{FF2B5EF4-FFF2-40B4-BE49-F238E27FC236}">
                <a16:creationId xmlns:a16="http://schemas.microsoft.com/office/drawing/2014/main" id="{7342A401-5E37-44A2-A287-39E872C5D9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12201" r="3099" b="6951"/>
          <a:stretch/>
        </p:blipFill>
        <p:spPr>
          <a:xfrm>
            <a:off x="4283968" y="3231119"/>
            <a:ext cx="4752528" cy="307820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314843-04AC-4D5B-A6E8-B524E9AC8CF7}"/>
              </a:ext>
            </a:extLst>
          </p:cNvPr>
          <p:cNvSpPr/>
          <p:nvPr/>
        </p:nvSpPr>
        <p:spPr>
          <a:xfrm>
            <a:off x="1163929" y="4743288"/>
            <a:ext cx="2149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30605"/>
                </a:solidFill>
              </a:rPr>
              <a:t>фотографии из</a:t>
            </a:r>
          </a:p>
          <a:p>
            <a:pPr algn="ctr"/>
            <a:r>
              <a:rPr lang="en-US" sz="1600" dirty="0" err="1">
                <a:solidFill>
                  <a:srgbClr val="430605"/>
                </a:solidFill>
              </a:rPr>
              <a:t>Sinop</a:t>
            </a:r>
            <a:r>
              <a:rPr lang="en-US" sz="1600" dirty="0">
                <a:solidFill>
                  <a:srgbClr val="430605"/>
                </a:solidFill>
              </a:rPr>
              <a:t> </a:t>
            </a:r>
            <a:r>
              <a:rPr lang="en-US" sz="1600" dirty="0" err="1">
                <a:solidFill>
                  <a:srgbClr val="430605"/>
                </a:solidFill>
              </a:rPr>
              <a:t>Arkeoloji</a:t>
            </a:r>
            <a:r>
              <a:rPr lang="en-US" sz="1600" dirty="0">
                <a:solidFill>
                  <a:srgbClr val="430605"/>
                </a:solidFill>
              </a:rPr>
              <a:t> </a:t>
            </a:r>
            <a:r>
              <a:rPr lang="en-US" sz="1600" dirty="0" err="1">
                <a:solidFill>
                  <a:srgbClr val="430605"/>
                </a:solidFill>
              </a:rPr>
              <a:t>Müzesi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9E287B-F224-4711-A711-92C56146C11B}"/>
              </a:ext>
            </a:extLst>
          </p:cNvPr>
          <p:cNvSpPr/>
          <p:nvPr/>
        </p:nvSpPr>
        <p:spPr>
          <a:xfrm>
            <a:off x="132859" y="5607078"/>
            <a:ext cx="4211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Kassab Tezgör D. </a:t>
            </a:r>
            <a:r>
              <a:rPr lang="fr-FR" sz="1600" dirty="0"/>
              <a:t>Les fouilles et le materiel de l’atelier amphorique de Demirci pres de Sinope. Paris: De Boccard, 2010.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4276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36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691680" y="76562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Синопские амфоры типа C Snp I (Зеест 100 / «Делакеу»)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C190C-9AAC-4146-9E12-528BBEB86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0" y="1067723"/>
            <a:ext cx="3151563" cy="514038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0087FA-067E-48C6-98F1-86053FDEB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9"/>
          <a:stretch/>
        </p:blipFill>
        <p:spPr>
          <a:xfrm>
            <a:off x="3553534" y="1031250"/>
            <a:ext cx="3266902" cy="252603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E3A3D-EA5B-450C-A134-DB1D14537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94930"/>
            <a:ext cx="2164080" cy="139446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79183AB-1336-42BD-A319-E8DED633BDC6}"/>
              </a:ext>
            </a:extLst>
          </p:cNvPr>
          <p:cNvSpPr/>
          <p:nvPr/>
        </p:nvSpPr>
        <p:spPr>
          <a:xfrm>
            <a:off x="8054673" y="113429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D92BE38-F325-47F1-9A3B-B65402AE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07" y="1820110"/>
            <a:ext cx="7302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E418AF5-7310-418F-B826-9086EFBCD9AF}"/>
              </a:ext>
            </a:extLst>
          </p:cNvPr>
          <p:cNvCxnSpPr/>
          <p:nvPr/>
        </p:nvCxnSpPr>
        <p:spPr>
          <a:xfrm flipV="1">
            <a:off x="7989232" y="1280063"/>
            <a:ext cx="88300" cy="43204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7D477C-ECA5-47B7-9A1E-952033DFE2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574" y="2432191"/>
            <a:ext cx="1113906" cy="244809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13E6B16-9AB2-4089-B9F1-B05BDE44FEA3}"/>
              </a:ext>
            </a:extLst>
          </p:cNvPr>
          <p:cNvSpPr/>
          <p:nvPr/>
        </p:nvSpPr>
        <p:spPr>
          <a:xfrm>
            <a:off x="321890" y="692696"/>
            <a:ext cx="3029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(13,7%):</a:t>
            </a:r>
            <a:endParaRPr lang="ru-RU" sz="1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12B640-DAA6-4916-AB8E-2C5500E07EC1}"/>
              </a:ext>
            </a:extLst>
          </p:cNvPr>
          <p:cNvSpPr/>
          <p:nvPr/>
        </p:nvSpPr>
        <p:spPr>
          <a:xfrm>
            <a:off x="7786087" y="4908642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rgbClr val="540000"/>
                </a:solidFill>
              </a:rPr>
              <a:t>Demirci</a:t>
            </a:r>
            <a:r>
              <a:rPr lang="en-US" sz="1400" dirty="0">
                <a:solidFill>
                  <a:srgbClr val="540000"/>
                </a:solidFill>
              </a:rPr>
              <a:t>,</a:t>
            </a:r>
            <a:endParaRPr lang="ru-RU" sz="1400" dirty="0">
              <a:solidFill>
                <a:srgbClr val="540000"/>
              </a:solidFill>
            </a:endParaRPr>
          </a:p>
          <a:p>
            <a:r>
              <a:rPr lang="en-US" sz="1400" dirty="0" err="1">
                <a:solidFill>
                  <a:srgbClr val="540000"/>
                </a:solidFill>
              </a:rPr>
              <a:t>Sinop</a:t>
            </a:r>
            <a:r>
              <a:rPr lang="en-US" sz="1400" dirty="0">
                <a:solidFill>
                  <a:srgbClr val="540000"/>
                </a:solidFill>
              </a:rPr>
              <a:t> region</a:t>
            </a:r>
            <a:endParaRPr lang="ru-RU" sz="1400" dirty="0">
              <a:solidFill>
                <a:srgbClr val="54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26C4D1-8A35-4250-A236-16545530F5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9" y="3429000"/>
            <a:ext cx="1217815" cy="48629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31DE86-A1EE-4993-9551-63F9CC3453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23" y="3374437"/>
            <a:ext cx="1199388" cy="571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F5B194-B25D-4BB7-BE3F-7A951DF5A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83" y="4250321"/>
            <a:ext cx="4062061" cy="197057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46473C-1B05-43D9-AA6E-BE2F284AE10E}"/>
              </a:ext>
            </a:extLst>
          </p:cNvPr>
          <p:cNvSpPr/>
          <p:nvPr/>
        </p:nvSpPr>
        <p:spPr>
          <a:xfrm>
            <a:off x="3553534" y="3911767"/>
            <a:ext cx="3055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г. Боспор (в среднем до 20-30%):</a:t>
            </a:r>
          </a:p>
        </p:txBody>
      </p:sp>
    </p:spTree>
    <p:extLst>
      <p:ext uri="{BB962C8B-B14F-4D97-AF65-F5344CB8AC3E}">
        <p14:creationId xmlns:p14="http://schemas.microsoft.com/office/powerpoint/2010/main" val="1917674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691680" y="44624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Синопские амфоры типа </a:t>
            </a:r>
            <a:r>
              <a:rPr lang="en-US" sz="2000" dirty="0">
                <a:solidFill>
                  <a:srgbClr val="430605"/>
                </a:solidFill>
              </a:rPr>
              <a:t>Snp II-3b (“Carrot”)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5F0050-3416-43C7-B2A0-C7D33D3669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995423"/>
            <a:ext cx="3316778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573E73-5EC3-4C2E-A330-F1F1DACF7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836712"/>
            <a:ext cx="2164080" cy="139446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00259DA5-E45B-4543-935C-73129624751E}"/>
              </a:ext>
            </a:extLst>
          </p:cNvPr>
          <p:cNvSpPr/>
          <p:nvPr/>
        </p:nvSpPr>
        <p:spPr>
          <a:xfrm>
            <a:off x="8054673" y="127607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4E4CF47B-143F-4926-B8B1-2EBA31BD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07" y="1961892"/>
            <a:ext cx="73025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22B4372-477A-4631-9CB9-AACE55172410}"/>
              </a:ext>
            </a:extLst>
          </p:cNvPr>
          <p:cNvCxnSpPr/>
          <p:nvPr/>
        </p:nvCxnSpPr>
        <p:spPr>
          <a:xfrm flipV="1">
            <a:off x="7989232" y="1421845"/>
            <a:ext cx="88300" cy="43204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1E51339-7159-4B44-A308-FEDD00AA4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15" y="2645981"/>
            <a:ext cx="1311333" cy="296972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DC16923-3433-4EA6-A5AA-BE51A74DCB4E}"/>
              </a:ext>
            </a:extLst>
          </p:cNvPr>
          <p:cNvSpPr/>
          <p:nvPr/>
        </p:nvSpPr>
        <p:spPr>
          <a:xfrm>
            <a:off x="7415729" y="5615703"/>
            <a:ext cx="1277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 err="1">
                <a:solidFill>
                  <a:srgbClr val="540000"/>
                </a:solidFill>
              </a:rPr>
              <a:t>Demirci</a:t>
            </a:r>
            <a:r>
              <a:rPr lang="en-US" sz="1400" dirty="0">
                <a:solidFill>
                  <a:srgbClr val="540000"/>
                </a:solidFill>
              </a:rPr>
              <a:t>,</a:t>
            </a:r>
            <a:endParaRPr lang="ru-RU" sz="1400" dirty="0">
              <a:solidFill>
                <a:srgbClr val="540000"/>
              </a:solidFill>
            </a:endParaRPr>
          </a:p>
          <a:p>
            <a:pPr lvl="0" algn="ctr"/>
            <a:r>
              <a:rPr lang="en-US" sz="1400" dirty="0" err="1">
                <a:solidFill>
                  <a:srgbClr val="540000"/>
                </a:solidFill>
              </a:rPr>
              <a:t>Sinop</a:t>
            </a:r>
            <a:r>
              <a:rPr lang="en-US" sz="1400" dirty="0">
                <a:solidFill>
                  <a:srgbClr val="540000"/>
                </a:solidFill>
              </a:rPr>
              <a:t> region</a:t>
            </a:r>
            <a:endParaRPr lang="ru-RU" sz="1400" dirty="0">
              <a:solidFill>
                <a:srgbClr val="54000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C5D032C-5599-4381-B442-4E7CC4AFF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5" y="1001175"/>
            <a:ext cx="3304309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2C60681-3B00-4DD9-AF62-D90C1998D3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96" y="3683352"/>
            <a:ext cx="1226958" cy="49377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447D8E-640E-435D-A485-084AD0477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40" y="3686764"/>
            <a:ext cx="989076" cy="55016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33D5E20-8295-45A9-8A32-89C087CDE385}"/>
              </a:ext>
            </a:extLst>
          </p:cNvPr>
          <p:cNvSpPr/>
          <p:nvPr/>
        </p:nvSpPr>
        <p:spPr>
          <a:xfrm>
            <a:off x="321890" y="570166"/>
            <a:ext cx="3231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(</a:t>
            </a:r>
            <a:r>
              <a:rPr lang="ru-RU" sz="16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. 1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,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3%):</a:t>
            </a:r>
            <a:endParaRPr lang="ru-RU" sz="16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73FC909-D606-4BE6-94B1-4969580956FA}"/>
              </a:ext>
            </a:extLst>
          </p:cNvPr>
          <p:cNvSpPr/>
          <p:nvPr/>
        </p:nvSpPr>
        <p:spPr>
          <a:xfrm>
            <a:off x="5606428" y="6297634"/>
            <a:ext cx="3542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г. Боспор, некрополь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VII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в. (</a:t>
            </a:r>
            <a:r>
              <a:rPr lang="ru-RU" sz="16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. 4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,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7%)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8081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38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691680" y="44624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Колхидские амфоры Внуков </a:t>
            </a:r>
            <a:r>
              <a:rPr lang="ru-RU" sz="2000" dirty="0" err="1">
                <a:solidFill>
                  <a:srgbClr val="430605"/>
                </a:solidFill>
              </a:rPr>
              <a:t>Кх</a:t>
            </a:r>
            <a:r>
              <a:rPr lang="ru-RU" sz="2000" dirty="0">
                <a:solidFill>
                  <a:srgbClr val="430605"/>
                </a:solidFill>
              </a:rPr>
              <a:t> ID2 (Зеест 103)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64DC69-C5B1-477F-ACF5-08865FFA2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63" y="946679"/>
            <a:ext cx="3039341" cy="514661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FA49D2-65CC-450A-AF1C-BA9F80419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48680"/>
            <a:ext cx="2164080" cy="139446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24645F8-E2DF-4B22-B8B5-6C1E09AFF684}"/>
              </a:ext>
            </a:extLst>
          </p:cNvPr>
          <p:cNvSpPr/>
          <p:nvPr/>
        </p:nvSpPr>
        <p:spPr>
          <a:xfrm>
            <a:off x="7979235" y="99926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CF0AC6E-C74E-4A1D-8067-AB68EC98D16E}"/>
              </a:ext>
            </a:extLst>
          </p:cNvPr>
          <p:cNvSpPr/>
          <p:nvPr/>
        </p:nvSpPr>
        <p:spPr>
          <a:xfrm>
            <a:off x="8532440" y="1282558"/>
            <a:ext cx="216024" cy="72008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9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7EBC73C-2040-4351-A5CE-D652763C3A5B}"/>
              </a:ext>
            </a:extLst>
          </p:cNvPr>
          <p:cNvCxnSpPr/>
          <p:nvPr/>
        </p:nvCxnSpPr>
        <p:spPr>
          <a:xfrm flipH="1" flipV="1">
            <a:off x="8100392" y="1094129"/>
            <a:ext cx="360040" cy="22443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6166BE-5EEB-48F6-9048-A1746A530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25887"/>
            <a:ext cx="3432117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F040D8-5190-4345-865F-674A2FEC9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71" y="2167313"/>
            <a:ext cx="1344933" cy="88234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586704-D24D-4C8A-A5B3-6C61A157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48" y="3097211"/>
            <a:ext cx="1816087" cy="94230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0B35D6-5C5F-40B3-854E-AE84CA7D935A}"/>
              </a:ext>
            </a:extLst>
          </p:cNvPr>
          <p:cNvSpPr txBox="1"/>
          <p:nvPr/>
        </p:nvSpPr>
        <p:spPr>
          <a:xfrm>
            <a:off x="6948264" y="4087074"/>
            <a:ext cx="2164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540000"/>
                </a:solidFill>
              </a:rPr>
              <a:t>Тиритака,</a:t>
            </a:r>
          </a:p>
          <a:p>
            <a:pPr algn="ctr"/>
            <a:r>
              <a:rPr lang="ru-RU" sz="1400" dirty="0">
                <a:solidFill>
                  <a:srgbClr val="540000"/>
                </a:solidFill>
              </a:rPr>
              <a:t>хоз. яма</a:t>
            </a:r>
            <a:r>
              <a:rPr lang="en-US" sz="1400" dirty="0">
                <a:solidFill>
                  <a:srgbClr val="540000"/>
                </a:solidFill>
              </a:rPr>
              <a:t> </a:t>
            </a:r>
            <a:r>
              <a:rPr lang="ru-RU" sz="1400" dirty="0">
                <a:solidFill>
                  <a:srgbClr val="540000"/>
                </a:solidFill>
              </a:rPr>
              <a:t>№</a:t>
            </a:r>
            <a:r>
              <a:rPr lang="en-US" sz="1400" dirty="0">
                <a:solidFill>
                  <a:srgbClr val="540000"/>
                </a:solidFill>
              </a:rPr>
              <a:t>87</a:t>
            </a:r>
            <a:endParaRPr lang="ru-RU" sz="1400" dirty="0">
              <a:solidFill>
                <a:srgbClr val="540000"/>
              </a:solidFill>
            </a:endParaRPr>
          </a:p>
          <a:p>
            <a:pPr algn="ctr"/>
            <a:r>
              <a:rPr lang="en-US" sz="1400" dirty="0">
                <a:solidFill>
                  <a:srgbClr val="540000"/>
                </a:solidFill>
              </a:rPr>
              <a:t>(</a:t>
            </a:r>
            <a:r>
              <a:rPr lang="ru-RU" sz="1400" dirty="0">
                <a:solidFill>
                  <a:srgbClr val="540000"/>
                </a:solidFill>
              </a:rPr>
              <a:t>вторая четверть </a:t>
            </a:r>
            <a:r>
              <a:rPr lang="en-US" sz="1400" dirty="0">
                <a:solidFill>
                  <a:srgbClr val="540000"/>
                </a:solidFill>
              </a:rPr>
              <a:t>VI</a:t>
            </a:r>
            <a:r>
              <a:rPr lang="ru-RU" sz="1400" dirty="0">
                <a:solidFill>
                  <a:srgbClr val="540000"/>
                </a:solidFill>
              </a:rPr>
              <a:t> в.</a:t>
            </a:r>
            <a:r>
              <a:rPr lang="en-US" sz="1400" dirty="0">
                <a:solidFill>
                  <a:srgbClr val="540000"/>
                </a:solidFill>
              </a:rPr>
              <a:t>)</a:t>
            </a:r>
            <a:endParaRPr lang="ru-RU" sz="1400" dirty="0">
              <a:solidFill>
                <a:srgbClr val="54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38DE25-3E6C-44C1-9FCB-54A16E39C48D}"/>
              </a:ext>
            </a:extLst>
          </p:cNvPr>
          <p:cNvSpPr/>
          <p:nvPr/>
        </p:nvSpPr>
        <p:spPr>
          <a:xfrm>
            <a:off x="608495" y="515744"/>
            <a:ext cx="333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(</a:t>
            </a:r>
            <a:r>
              <a:rPr lang="ru-RU" sz="16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. 10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,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8%):</a:t>
            </a:r>
            <a:endParaRPr lang="ru-RU" sz="16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D524AFA-816D-4D30-BC22-0FA521AA44A8}"/>
              </a:ext>
            </a:extLst>
          </p:cNvPr>
          <p:cNvSpPr/>
          <p:nvPr/>
        </p:nvSpPr>
        <p:spPr>
          <a:xfrm>
            <a:off x="5508104" y="6297634"/>
            <a:ext cx="3542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г. Боспор, некрополь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VII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в. (</a:t>
            </a:r>
            <a:r>
              <a:rPr lang="ru-RU" sz="16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. 5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,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7%)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49194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39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691680" y="44624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Колхидские амфоры Внуков </a:t>
            </a:r>
            <a:r>
              <a:rPr lang="ru-RU" sz="2000" dirty="0" err="1">
                <a:solidFill>
                  <a:srgbClr val="430605"/>
                </a:solidFill>
              </a:rPr>
              <a:t>Кх</a:t>
            </a:r>
            <a:r>
              <a:rPr lang="ru-RU" sz="2000" dirty="0">
                <a:solidFill>
                  <a:srgbClr val="430605"/>
                </a:solidFill>
              </a:rPr>
              <a:t> ID2 (Зеест 103)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518CD-2B11-45CB-A1CE-BAF36CCC5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01524"/>
            <a:ext cx="3282488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621002-5F40-4A60-B57D-8B90E4DEE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723311"/>
            <a:ext cx="2164080" cy="139446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DCA22F16-C009-4B14-92A3-1616653F1B92}"/>
              </a:ext>
            </a:extLst>
          </p:cNvPr>
          <p:cNvSpPr/>
          <p:nvPr/>
        </p:nvSpPr>
        <p:spPr>
          <a:xfrm>
            <a:off x="8123251" y="117389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D522A8D-FFB0-4F87-8BBB-C2E63AC8FF03}"/>
              </a:ext>
            </a:extLst>
          </p:cNvPr>
          <p:cNvSpPr/>
          <p:nvPr/>
        </p:nvSpPr>
        <p:spPr>
          <a:xfrm>
            <a:off x="8676456" y="1457189"/>
            <a:ext cx="216024" cy="72008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9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E234048-22AC-424A-8F4E-2605AC11939B}"/>
              </a:ext>
            </a:extLst>
          </p:cNvPr>
          <p:cNvCxnSpPr/>
          <p:nvPr/>
        </p:nvCxnSpPr>
        <p:spPr>
          <a:xfrm flipH="1" flipV="1">
            <a:off x="8244408" y="1268760"/>
            <a:ext cx="360040" cy="22443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9782E4-1250-407F-A5D3-227B8DA0021A}"/>
              </a:ext>
            </a:extLst>
          </p:cNvPr>
          <p:cNvSpPr/>
          <p:nvPr/>
        </p:nvSpPr>
        <p:spPr>
          <a:xfrm>
            <a:off x="6858001" y="4250942"/>
            <a:ext cx="2285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540000"/>
                </a:solidFill>
              </a:rPr>
              <a:t>Тиритака,</a:t>
            </a:r>
          </a:p>
          <a:p>
            <a:pPr algn="ctr"/>
            <a:r>
              <a:rPr lang="ru-RU" sz="1400" dirty="0">
                <a:solidFill>
                  <a:srgbClr val="540000"/>
                </a:solidFill>
              </a:rPr>
              <a:t>хоз. яма</a:t>
            </a:r>
            <a:r>
              <a:rPr lang="en-US" sz="1400" dirty="0">
                <a:solidFill>
                  <a:srgbClr val="540000"/>
                </a:solidFill>
              </a:rPr>
              <a:t> </a:t>
            </a:r>
            <a:r>
              <a:rPr lang="ru-RU" sz="1400" dirty="0">
                <a:solidFill>
                  <a:srgbClr val="540000"/>
                </a:solidFill>
              </a:rPr>
              <a:t>№</a:t>
            </a:r>
            <a:r>
              <a:rPr lang="en-US" sz="1400" dirty="0">
                <a:solidFill>
                  <a:srgbClr val="540000"/>
                </a:solidFill>
              </a:rPr>
              <a:t>87</a:t>
            </a:r>
            <a:endParaRPr lang="ru-RU" sz="1400" dirty="0">
              <a:solidFill>
                <a:srgbClr val="540000"/>
              </a:solidFill>
            </a:endParaRPr>
          </a:p>
          <a:p>
            <a:pPr algn="ctr"/>
            <a:r>
              <a:rPr lang="en-US" sz="1400" dirty="0">
                <a:solidFill>
                  <a:srgbClr val="540000"/>
                </a:solidFill>
              </a:rPr>
              <a:t>(</a:t>
            </a:r>
            <a:r>
              <a:rPr lang="ru-RU" sz="1400" dirty="0">
                <a:solidFill>
                  <a:srgbClr val="540000"/>
                </a:solidFill>
              </a:rPr>
              <a:t>вторая четверть </a:t>
            </a:r>
            <a:r>
              <a:rPr lang="en-US" sz="1400" dirty="0">
                <a:solidFill>
                  <a:srgbClr val="540000"/>
                </a:solidFill>
              </a:rPr>
              <a:t>VI</a:t>
            </a:r>
            <a:r>
              <a:rPr lang="ru-RU" sz="1400" dirty="0">
                <a:solidFill>
                  <a:srgbClr val="540000"/>
                </a:solidFill>
              </a:rPr>
              <a:t> в.</a:t>
            </a:r>
            <a:r>
              <a:rPr lang="en-US" sz="1400" dirty="0">
                <a:solidFill>
                  <a:srgbClr val="540000"/>
                </a:solidFill>
              </a:rPr>
              <a:t>)</a:t>
            </a:r>
            <a:endParaRPr lang="ru-RU" sz="1400" dirty="0">
              <a:solidFill>
                <a:srgbClr val="54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8696E6-3244-493B-B08E-E1D0FCAD2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12" y="2648958"/>
            <a:ext cx="1919050" cy="66888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0C39B1-18ED-4B06-ACE8-E8B9ADFFC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07664"/>
            <a:ext cx="2198770" cy="83099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5AAADA6-9F0D-401E-9591-67AEE05433F3}"/>
              </a:ext>
            </a:extLst>
          </p:cNvPr>
          <p:cNvSpPr/>
          <p:nvPr/>
        </p:nvSpPr>
        <p:spPr>
          <a:xfrm>
            <a:off x="395536" y="476672"/>
            <a:ext cx="333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(</a:t>
            </a:r>
            <a:r>
              <a:rPr lang="ru-RU" sz="16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. 10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,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8%):</a:t>
            </a:r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A617A78-F9A5-4FC3-BE57-B1E1267EAABA}"/>
              </a:ext>
            </a:extLst>
          </p:cNvPr>
          <p:cNvSpPr/>
          <p:nvPr/>
        </p:nvSpPr>
        <p:spPr>
          <a:xfrm>
            <a:off x="2843808" y="6024607"/>
            <a:ext cx="7167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V – начала VI вв. - обычно до 2% всех амфор, </a:t>
            </a:r>
          </a:p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со второй четверти VI в. - их доля достигает 3-4%, иногда до 7-13%,</a:t>
            </a:r>
          </a:p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некрополь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VII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 в. - </a:t>
            </a:r>
            <a:r>
              <a:rPr lang="ru-RU" sz="16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. 5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,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7%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576BE8-198E-4392-9DA4-CE6E87BD139B}"/>
              </a:ext>
            </a:extLst>
          </p:cNvPr>
          <p:cNvSpPr/>
          <p:nvPr/>
        </p:nvSpPr>
        <p:spPr>
          <a:xfrm>
            <a:off x="1792538" y="6005409"/>
            <a:ext cx="114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430605"/>
                </a:solidFill>
                <a:cs typeface="Andalus" pitchFamily="18" charset="-78"/>
              </a:rPr>
              <a:t>г. Боспор:</a:t>
            </a:r>
          </a:p>
        </p:txBody>
      </p:sp>
      <p:pic>
        <p:nvPicPr>
          <p:cNvPr id="19" name="Рисунок 18" descr="Изображение выглядит как бутылка, ваза, сосуд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ADB967D3-67AA-4845-88FB-1AB08CECCC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9649" r="10859" b="15350"/>
          <a:stretch/>
        </p:blipFill>
        <p:spPr>
          <a:xfrm>
            <a:off x="229449" y="801523"/>
            <a:ext cx="3334439" cy="514350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8DFF22-286B-4A98-B892-22B10817935F}"/>
              </a:ext>
            </a:extLst>
          </p:cNvPr>
          <p:cNvSpPr txBox="1"/>
          <p:nvPr/>
        </p:nvSpPr>
        <p:spPr>
          <a:xfrm>
            <a:off x="2236859" y="2668965"/>
            <a:ext cx="1543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H.</a:t>
            </a:r>
            <a:r>
              <a:rPr lang="ru-RU" sz="1600" dirty="0"/>
              <a:t> 82,7 см,</a:t>
            </a:r>
            <a:endParaRPr lang="en-US" sz="1600" dirty="0"/>
          </a:p>
          <a:p>
            <a:r>
              <a:rPr lang="en-US" sz="1600" dirty="0"/>
              <a:t>V.</a:t>
            </a:r>
            <a:r>
              <a:rPr lang="ru-RU" sz="1600" dirty="0"/>
              <a:t> </a:t>
            </a:r>
            <a:r>
              <a:rPr lang="ru-RU" sz="1600" dirty="0" err="1"/>
              <a:t>ок</a:t>
            </a:r>
            <a:r>
              <a:rPr lang="ru-RU" sz="1600" dirty="0"/>
              <a:t>. </a:t>
            </a:r>
            <a:r>
              <a:rPr lang="en-US" sz="1600" dirty="0"/>
              <a:t>20,4</a:t>
            </a:r>
            <a:r>
              <a:rPr lang="ru-RU" sz="1600" dirty="0"/>
              <a:t> л</a:t>
            </a:r>
          </a:p>
        </p:txBody>
      </p:sp>
    </p:spTree>
    <p:extLst>
      <p:ext uri="{BB962C8B-B14F-4D97-AF65-F5344CB8AC3E}">
        <p14:creationId xmlns:p14="http://schemas.microsoft.com/office/powerpoint/2010/main" val="168103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27" y="951722"/>
            <a:ext cx="4577881" cy="3449560"/>
          </a:xfrm>
          <a:prstGeom prst="rect">
            <a:avLst/>
          </a:prstGeom>
          <a:effectLst>
            <a:outerShdw blurRad="63500" sx="102000" sy="102000" algn="ctr" rotWithShape="0">
              <a:srgbClr val="430605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5866" y="4725144"/>
            <a:ext cx="4661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30605"/>
                </a:solidFill>
              </a:rPr>
              <a:t>Раскопки А.И. </a:t>
            </a:r>
            <a:r>
              <a:rPr lang="ru-RU" sz="1600" dirty="0" err="1">
                <a:solidFill>
                  <a:srgbClr val="430605"/>
                </a:solidFill>
              </a:rPr>
              <a:t>Айбабина</a:t>
            </a:r>
            <a:r>
              <a:rPr lang="ru-RU" sz="1600" dirty="0">
                <a:solidFill>
                  <a:srgbClr val="430605"/>
                </a:solidFill>
              </a:rPr>
              <a:t> в Босфорском переулке г. Керчи в </a:t>
            </a:r>
            <a:r>
              <a:rPr lang="en-US" sz="1600" dirty="0">
                <a:solidFill>
                  <a:srgbClr val="430605"/>
                </a:solidFill>
              </a:rPr>
              <a:t>2007-2009</a:t>
            </a:r>
            <a:r>
              <a:rPr lang="ru-RU" sz="1600" dirty="0">
                <a:solidFill>
                  <a:srgbClr val="430605"/>
                </a:solidFill>
              </a:rPr>
              <a:t> гг.</a:t>
            </a:r>
          </a:p>
          <a:p>
            <a:pPr algn="ctr"/>
            <a:endParaRPr lang="ru-RU" sz="1600" dirty="0">
              <a:solidFill>
                <a:srgbClr val="430605"/>
              </a:solidFill>
            </a:endParaRPr>
          </a:p>
          <a:p>
            <a:pPr algn="ctr"/>
            <a:r>
              <a:rPr lang="ru-RU" sz="1600" dirty="0">
                <a:solidFill>
                  <a:srgbClr val="430605"/>
                </a:solidFill>
              </a:rPr>
              <a:t>108 396 фрагментов амфор позднеримского и ранневизантийского времени.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9DB0928-AF87-490D-A76C-39BFFCD1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1" y="934558"/>
            <a:ext cx="4124652" cy="49888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874735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2123728" y="3281572"/>
            <a:ext cx="540060" cy="36933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263125-816D-40B4-AC79-E15827675ACF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72748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2646894" y="182455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Африканские амфоры на Боспоре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969D266-FA56-4EDF-AC59-23188FE6F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71" y="1020941"/>
            <a:ext cx="6978657" cy="4816117"/>
          </a:xfrm>
          <a:prstGeom prst="rect">
            <a:avLst/>
          </a:prstGeom>
          <a:effectLst>
            <a:outerShdw blurRad="63500" sx="102000" sy="102000" algn="ctr" rotWithShape="0">
              <a:srgbClr val="800000">
                <a:alpha val="40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ABE9469-63C2-478D-8311-D5BEEEB7B4AE}"/>
              </a:ext>
            </a:extLst>
          </p:cNvPr>
          <p:cNvSpPr/>
          <p:nvPr/>
        </p:nvSpPr>
        <p:spPr>
          <a:xfrm>
            <a:off x="1475656" y="3537013"/>
            <a:ext cx="579969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820621F-6BAF-4371-9358-0A6CEA2161F1}"/>
              </a:ext>
            </a:extLst>
          </p:cNvPr>
          <p:cNvCxnSpPr>
            <a:cxnSpLocks/>
          </p:cNvCxnSpPr>
          <p:nvPr/>
        </p:nvCxnSpPr>
        <p:spPr>
          <a:xfrm flipV="1">
            <a:off x="2303154" y="4133422"/>
            <a:ext cx="648072" cy="7200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005F51E-480B-42C7-958C-0FDAC1214EC0}"/>
              </a:ext>
            </a:extLst>
          </p:cNvPr>
          <p:cNvCxnSpPr>
            <a:cxnSpLocks/>
          </p:cNvCxnSpPr>
          <p:nvPr/>
        </p:nvCxnSpPr>
        <p:spPr>
          <a:xfrm flipV="1">
            <a:off x="3347864" y="4086448"/>
            <a:ext cx="648072" cy="7200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49026CD-1B9F-4B4F-AB71-2413CB19AB9E}"/>
              </a:ext>
            </a:extLst>
          </p:cNvPr>
          <p:cNvCxnSpPr>
            <a:cxnSpLocks/>
          </p:cNvCxnSpPr>
          <p:nvPr/>
        </p:nvCxnSpPr>
        <p:spPr>
          <a:xfrm flipV="1">
            <a:off x="4139952" y="3569011"/>
            <a:ext cx="648072" cy="7200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377B15B-446B-4C67-964A-0489052B9C19}"/>
              </a:ext>
            </a:extLst>
          </p:cNvPr>
          <p:cNvCxnSpPr>
            <a:cxnSpLocks/>
          </p:cNvCxnSpPr>
          <p:nvPr/>
        </p:nvCxnSpPr>
        <p:spPr>
          <a:xfrm flipV="1">
            <a:off x="5652120" y="2276872"/>
            <a:ext cx="648072" cy="7200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09C576B9-AD9C-464E-8F3D-CCE1850368DE}"/>
              </a:ext>
            </a:extLst>
          </p:cNvPr>
          <p:cNvSpPr/>
          <p:nvPr/>
        </p:nvSpPr>
        <p:spPr>
          <a:xfrm>
            <a:off x="6372200" y="1628800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47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41</a:t>
            </a:r>
          </a:p>
        </p:txBody>
      </p:sp>
      <p:pic>
        <p:nvPicPr>
          <p:cNvPr id="5" name="Рисунок 4" descr="Изображение выглядит как текст, зарисовка, рисунок, диаграмма&#10;&#10;Описание создано автоматически">
            <a:extLst>
              <a:ext uri="{FF2B5EF4-FFF2-40B4-BE49-F238E27FC236}">
                <a16:creationId xmlns:a16="http://schemas.microsoft.com/office/drawing/2014/main" id="{F211A032-D442-46D8-BCE5-F769F99B0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052"/>
          <a:stretch/>
        </p:blipFill>
        <p:spPr>
          <a:xfrm>
            <a:off x="1043608" y="548680"/>
            <a:ext cx="5101719" cy="576064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1F1CB5-126F-43F7-AC64-3D90FE26FB2F}"/>
              </a:ext>
            </a:extLst>
          </p:cNvPr>
          <p:cNvSpPr/>
          <p:nvPr/>
        </p:nvSpPr>
        <p:spPr>
          <a:xfrm>
            <a:off x="2412954" y="53197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Африканские амфоры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A5F373-382F-4DDF-9F3D-EFF7325A0F0F}"/>
              </a:ext>
            </a:extLst>
          </p:cNvPr>
          <p:cNvSpPr/>
          <p:nvPr/>
        </p:nvSpPr>
        <p:spPr>
          <a:xfrm>
            <a:off x="899592" y="6341258"/>
            <a:ext cx="6877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430605"/>
                </a:solidFill>
              </a:rPr>
              <a:t>Bonifay M. Études sur la céramique romaine tardive d’Afrique. BAR IS 1301. Oxford, 2004.</a:t>
            </a:r>
            <a:endParaRPr lang="ru-RU" sz="14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1623DED-FB61-4A19-A3F4-1D85401883AF}"/>
              </a:ext>
            </a:extLst>
          </p:cNvPr>
          <p:cNvSpPr/>
          <p:nvPr/>
        </p:nvSpPr>
        <p:spPr>
          <a:xfrm>
            <a:off x="2411760" y="3284984"/>
            <a:ext cx="2160240" cy="79208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1846C1-0E0E-4B51-B168-93F04B541504}"/>
              </a:ext>
            </a:extLst>
          </p:cNvPr>
          <p:cNvSpPr/>
          <p:nvPr/>
        </p:nvSpPr>
        <p:spPr>
          <a:xfrm>
            <a:off x="6614768" y="3496362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Keay 8B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F60FD7-B51F-41A3-ADE1-1F30AD620375}"/>
              </a:ext>
            </a:extLst>
          </p:cNvPr>
          <p:cNvSpPr/>
          <p:nvPr/>
        </p:nvSpPr>
        <p:spPr>
          <a:xfrm>
            <a:off x="6444208" y="1425550"/>
            <a:ext cx="23391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spatheion 1/Bonifay 31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Keay 55</a:t>
            </a:r>
            <a:r>
              <a:rPr lang="ru-RU" dirty="0">
                <a:solidFill>
                  <a:srgbClr val="FF0000"/>
                </a:solidFill>
              </a:rPr>
              <a:t>А/</a:t>
            </a:r>
            <a:r>
              <a:rPr lang="fr-FR" dirty="0">
                <a:solidFill>
                  <a:srgbClr val="FF0000"/>
                </a:solidFill>
              </a:rPr>
              <a:t>Bonifay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Keay 57</a:t>
            </a:r>
            <a:r>
              <a:rPr lang="ru-RU" dirty="0">
                <a:solidFill>
                  <a:srgbClr val="FF0000"/>
                </a:solidFill>
              </a:rPr>
              <a:t>В/</a:t>
            </a:r>
            <a:r>
              <a:rPr lang="fr-FR" dirty="0">
                <a:solidFill>
                  <a:srgbClr val="FF0000"/>
                </a:solidFill>
              </a:rPr>
              <a:t>Bonifay 42</a:t>
            </a:r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E7EBFC-9122-41E5-A732-5D2B6349C890}"/>
              </a:ext>
            </a:extLst>
          </p:cNvPr>
          <p:cNvSpPr/>
          <p:nvPr/>
        </p:nvSpPr>
        <p:spPr>
          <a:xfrm>
            <a:off x="3779911" y="1301218"/>
            <a:ext cx="792089" cy="501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30B7E1F-E2E6-47DE-8688-83A12AE6BA81}"/>
              </a:ext>
            </a:extLst>
          </p:cNvPr>
          <p:cNvCxnSpPr/>
          <p:nvPr/>
        </p:nvCxnSpPr>
        <p:spPr>
          <a:xfrm flipH="1">
            <a:off x="5004048" y="3681028"/>
            <a:ext cx="1322246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92B58E4-26D3-4868-BFEE-F135BE8EE1EC}"/>
              </a:ext>
            </a:extLst>
          </p:cNvPr>
          <p:cNvCxnSpPr/>
          <p:nvPr/>
        </p:nvCxnSpPr>
        <p:spPr>
          <a:xfrm flipH="1">
            <a:off x="5004048" y="1628800"/>
            <a:ext cx="1322246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395D13-D7A0-4302-9FC7-B2B33D066C9E}"/>
              </a:ext>
            </a:extLst>
          </p:cNvPr>
          <p:cNvSpPr txBox="1"/>
          <p:nvPr/>
        </p:nvSpPr>
        <p:spPr>
          <a:xfrm>
            <a:off x="3307209" y="90538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E98C9B-5C28-45A7-8095-2507DD3E1F04}"/>
              </a:ext>
            </a:extLst>
          </p:cNvPr>
          <p:cNvSpPr/>
          <p:nvPr/>
        </p:nvSpPr>
        <p:spPr>
          <a:xfrm>
            <a:off x="6614768" y="908720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Keay</a:t>
            </a:r>
            <a:r>
              <a:rPr lang="ru-RU" dirty="0">
                <a:solidFill>
                  <a:srgbClr val="FF0000"/>
                </a:solidFill>
              </a:rPr>
              <a:t> 40/41</a:t>
            </a:r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A36B326-8B2C-45E5-A4A7-BDAEAF922940}"/>
              </a:ext>
            </a:extLst>
          </p:cNvPr>
          <p:cNvCxnSpPr>
            <a:cxnSpLocks/>
          </p:cNvCxnSpPr>
          <p:nvPr/>
        </p:nvCxnSpPr>
        <p:spPr>
          <a:xfrm flipH="1">
            <a:off x="3594467" y="1124744"/>
            <a:ext cx="2731827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672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42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1835696" y="44624"/>
            <a:ext cx="7345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Африканские амфоры </a:t>
            </a:r>
            <a:r>
              <a:rPr lang="en-US" sz="2000" dirty="0">
                <a:solidFill>
                  <a:srgbClr val="430605"/>
                </a:solidFill>
              </a:rPr>
              <a:t>Keay 8</a:t>
            </a:r>
            <a:r>
              <a:rPr lang="ru-RU" sz="2000" dirty="0">
                <a:solidFill>
                  <a:srgbClr val="430605"/>
                </a:solidFill>
              </a:rPr>
              <a:t>В (</a:t>
            </a:r>
            <a:r>
              <a:rPr lang="ru-RU" dirty="0">
                <a:solidFill>
                  <a:srgbClr val="430605"/>
                </a:solidFill>
              </a:rPr>
              <a:t>провинция </a:t>
            </a:r>
            <a:r>
              <a:rPr lang="ru-RU" dirty="0" err="1">
                <a:solidFill>
                  <a:srgbClr val="430605"/>
                </a:solidFill>
              </a:rPr>
              <a:t>Бизацена</a:t>
            </a:r>
            <a:r>
              <a:rPr lang="ru-RU" dirty="0">
                <a:solidFill>
                  <a:srgbClr val="430605"/>
                </a:solidFill>
              </a:rPr>
              <a:t>) </a:t>
            </a:r>
          </a:p>
        </p:txBody>
      </p:sp>
      <p:pic>
        <p:nvPicPr>
          <p:cNvPr id="5" name="Рисунок 4" descr="Изображение выглядит как текст, зарисовка, рисунок, диаграмма&#10;&#10;Описание создано автоматически">
            <a:extLst>
              <a:ext uri="{FF2B5EF4-FFF2-40B4-BE49-F238E27FC236}">
                <a16:creationId xmlns:a16="http://schemas.microsoft.com/office/drawing/2014/main" id="{8BDDF163-92A9-4C0B-9AC5-6B87E14B5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052"/>
          <a:stretch/>
        </p:blipFill>
        <p:spPr>
          <a:xfrm>
            <a:off x="6876851" y="476672"/>
            <a:ext cx="2016224" cy="227663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378B78A-A73A-4563-88F9-5B998B00C7A2}"/>
              </a:ext>
            </a:extLst>
          </p:cNvPr>
          <p:cNvSpPr/>
          <p:nvPr/>
        </p:nvSpPr>
        <p:spPr>
          <a:xfrm>
            <a:off x="7458094" y="1590476"/>
            <a:ext cx="853737" cy="23762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91E404-D160-496F-A109-E3ECA77FC204}"/>
              </a:ext>
            </a:extLst>
          </p:cNvPr>
          <p:cNvSpPr/>
          <p:nvPr/>
        </p:nvSpPr>
        <p:spPr>
          <a:xfrm>
            <a:off x="683568" y="379403"/>
            <a:ext cx="5714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(вторая четверть/середина V в. – первая треть / середина VI в.) </a:t>
            </a:r>
            <a:endParaRPr lang="ru-RU" sz="1600" dirty="0"/>
          </a:p>
        </p:txBody>
      </p:sp>
      <p:pic>
        <p:nvPicPr>
          <p:cNvPr id="9" name="Рисунок 8" descr="Изображение выглядит как диаграмма, текст, зарисовка, рисунок&#10;&#10;Описание создано автоматически">
            <a:extLst>
              <a:ext uri="{FF2B5EF4-FFF2-40B4-BE49-F238E27FC236}">
                <a16:creationId xmlns:a16="http://schemas.microsoft.com/office/drawing/2014/main" id="{DEB44AB3-0EAE-49BB-976E-1D5F263EE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53" y="4865646"/>
            <a:ext cx="3406508" cy="158136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1" name="Рисунок 10" descr="Изображение выглядит как рисунок&#10;&#10;Описание создано автоматически">
            <a:extLst>
              <a:ext uri="{FF2B5EF4-FFF2-40B4-BE49-F238E27FC236}">
                <a16:creationId xmlns:a16="http://schemas.microsoft.com/office/drawing/2014/main" id="{CA197063-71DD-496E-9002-D0D7102F0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5" y="764704"/>
            <a:ext cx="3965883" cy="549480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33C4A9-12F5-4850-B0B2-35F3C5ED18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190" y="729308"/>
            <a:ext cx="775417" cy="218092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73420B-DFB8-4F39-A109-AF622FCCD8D1}"/>
              </a:ext>
            </a:extLst>
          </p:cNvPr>
          <p:cNvSpPr txBox="1"/>
          <p:nvPr/>
        </p:nvSpPr>
        <p:spPr>
          <a:xfrm>
            <a:off x="5520190" y="2851613"/>
            <a:ext cx="1020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430605"/>
                </a:solidFill>
              </a:rPr>
              <a:t>Albenga</a:t>
            </a:r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6AFCF6-FF1D-48F6-A463-9F105DA54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38" y="3098757"/>
            <a:ext cx="516062" cy="114903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6305B0-574A-48B1-87D8-664F8F5C6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49" y="3098757"/>
            <a:ext cx="434771" cy="7151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3E1219-EB29-4E1E-BF87-AEAA2F23A404}"/>
              </a:ext>
            </a:extLst>
          </p:cNvPr>
          <p:cNvSpPr txBox="1"/>
          <p:nvPr/>
        </p:nvSpPr>
        <p:spPr>
          <a:xfrm>
            <a:off x="8172400" y="3261036"/>
            <a:ext cx="102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Тиритака 2004 и 2007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821055-09F1-4D6F-93B6-2C64209117A7}"/>
              </a:ext>
            </a:extLst>
          </p:cNvPr>
          <p:cNvSpPr txBox="1"/>
          <p:nvPr/>
        </p:nvSpPr>
        <p:spPr>
          <a:xfrm>
            <a:off x="6444803" y="644041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г. Боспор, 2007-2009</a:t>
            </a:r>
            <a:endParaRPr lang="ru-RU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E53D6C1-511E-4600-BB3E-DDAB68EEB4ED}"/>
              </a:ext>
            </a:extLst>
          </p:cNvPr>
          <p:cNvSpPr/>
          <p:nvPr/>
        </p:nvSpPr>
        <p:spPr>
          <a:xfrm>
            <a:off x="5579186" y="4557869"/>
            <a:ext cx="1184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ранний вар-т</a:t>
            </a:r>
            <a:endParaRPr lang="ru-RU" sz="14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1B6D892-F7C2-441D-AC42-E278C1CF17A8}"/>
              </a:ext>
            </a:extLst>
          </p:cNvPr>
          <p:cNvSpPr/>
          <p:nvPr/>
        </p:nvSpPr>
        <p:spPr>
          <a:xfrm>
            <a:off x="7344987" y="4555571"/>
            <a:ext cx="1253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поздний вар-т</a:t>
            </a:r>
            <a:endParaRPr lang="ru-RU" sz="1400" dirty="0"/>
          </a:p>
        </p:txBody>
      </p:sp>
      <p:pic>
        <p:nvPicPr>
          <p:cNvPr id="21" name="Рисунок 20" descr="Изображение выглядит как строительство, строительный материал, природа, камень&#10;&#10;Описание создано автоматически">
            <a:extLst>
              <a:ext uri="{FF2B5EF4-FFF2-40B4-BE49-F238E27FC236}">
                <a16:creationId xmlns:a16="http://schemas.microsoft.com/office/drawing/2014/main" id="{5BBA4385-4097-4263-B130-BEFD806A87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71" y="3159390"/>
            <a:ext cx="1795906" cy="1242991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FEA1266-A707-4ABF-8725-6C6D94FC8F01}"/>
              </a:ext>
            </a:extLst>
          </p:cNvPr>
          <p:cNvCxnSpPr>
            <a:cxnSpLocks/>
          </p:cNvCxnSpPr>
          <p:nvPr/>
        </p:nvCxnSpPr>
        <p:spPr>
          <a:xfrm flipH="1" flipV="1">
            <a:off x="4499993" y="1781298"/>
            <a:ext cx="658949" cy="1479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28876B5-75EF-49F2-B0BD-CD3AE66D2CA0}"/>
              </a:ext>
            </a:extLst>
          </p:cNvPr>
          <p:cNvSpPr/>
          <p:nvPr/>
        </p:nvSpPr>
        <p:spPr>
          <a:xfrm>
            <a:off x="672839" y="6247053"/>
            <a:ext cx="4717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Смокотина А.В. Африканские амфоры в г. Боспоре (Керчи)</a:t>
            </a:r>
          </a:p>
          <a:p>
            <a:r>
              <a:rPr lang="ru-RU" sz="1400" dirty="0">
                <a:solidFill>
                  <a:srgbClr val="430605"/>
                </a:solidFill>
              </a:rPr>
              <a:t>// КСИА. 2023. </a:t>
            </a:r>
            <a:r>
              <a:rPr lang="ru-RU" sz="1400" dirty="0" err="1">
                <a:solidFill>
                  <a:srgbClr val="430605"/>
                </a:solidFill>
              </a:rPr>
              <a:t>Вып</a:t>
            </a:r>
            <a:r>
              <a:rPr lang="ru-RU" sz="1400" dirty="0">
                <a:solidFill>
                  <a:srgbClr val="430605"/>
                </a:solidFill>
              </a:rPr>
              <a:t>. 271. Рис. 1.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86189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43</a:t>
            </a:r>
          </a:p>
        </p:txBody>
      </p:sp>
      <p:pic>
        <p:nvPicPr>
          <p:cNvPr id="5" name="Рисунок 4" descr="Изображение выглядит как текст, зарисовка, рисунок, диаграмма&#10;&#10;Описание создано автоматически">
            <a:extLst>
              <a:ext uri="{FF2B5EF4-FFF2-40B4-BE49-F238E27FC236}">
                <a16:creationId xmlns:a16="http://schemas.microsoft.com/office/drawing/2014/main" id="{58E0635F-BF57-4B1E-8BF0-15763F975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052"/>
          <a:stretch/>
        </p:blipFill>
        <p:spPr>
          <a:xfrm>
            <a:off x="6876851" y="585355"/>
            <a:ext cx="2016224" cy="227663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6F284FD-7E8E-4951-BA42-35379418ECE9}"/>
              </a:ext>
            </a:extLst>
          </p:cNvPr>
          <p:cNvSpPr/>
          <p:nvPr/>
        </p:nvSpPr>
        <p:spPr>
          <a:xfrm>
            <a:off x="7956375" y="873387"/>
            <a:ext cx="360041" cy="23762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E57823-A67A-4B1E-B2BD-DDA7A9CDEF36}"/>
              </a:ext>
            </a:extLst>
          </p:cNvPr>
          <p:cNvSpPr/>
          <p:nvPr/>
        </p:nvSpPr>
        <p:spPr>
          <a:xfrm>
            <a:off x="1331640" y="4462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Африканские амфоры северного Туниса (</a:t>
            </a:r>
            <a:r>
              <a:rPr lang="ru-RU" dirty="0">
                <a:solidFill>
                  <a:srgbClr val="430605"/>
                </a:solidFill>
              </a:rPr>
              <a:t>провинция </a:t>
            </a:r>
            <a:r>
              <a:rPr lang="ru-RU" dirty="0" err="1">
                <a:solidFill>
                  <a:srgbClr val="430605"/>
                </a:solidFill>
              </a:rPr>
              <a:t>Зевгитана</a:t>
            </a:r>
            <a:r>
              <a:rPr lang="ru-RU" sz="2000" dirty="0">
                <a:solidFill>
                  <a:srgbClr val="430605"/>
                </a:solidFill>
              </a:rPr>
              <a:t>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2A9A2E-DB5A-4AB8-96F0-694811ECE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26839"/>
            <a:ext cx="2612898" cy="74752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89E4A3-0C81-4580-88ED-2438AB018BB3}"/>
              </a:ext>
            </a:extLst>
          </p:cNvPr>
          <p:cNvSpPr txBox="1"/>
          <p:nvPr/>
        </p:nvSpPr>
        <p:spPr>
          <a:xfrm>
            <a:off x="363672" y="1501754"/>
            <a:ext cx="270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430605"/>
                </a:solidFill>
              </a:rPr>
              <a:t>spatheion</a:t>
            </a:r>
            <a:r>
              <a:rPr lang="en-US" sz="1400" dirty="0">
                <a:solidFill>
                  <a:srgbClr val="430605"/>
                </a:solidFill>
              </a:rPr>
              <a:t> 1/Bonifay 31</a:t>
            </a:r>
            <a:endParaRPr lang="ru-RU" sz="1400" dirty="0">
              <a:solidFill>
                <a:srgbClr val="430605"/>
              </a:solidFill>
            </a:endParaRPr>
          </a:p>
          <a:p>
            <a:pPr algn="ctr"/>
            <a:r>
              <a:rPr lang="ru-RU" sz="1400" dirty="0" err="1">
                <a:solidFill>
                  <a:srgbClr val="430605"/>
                </a:solidFill>
              </a:rPr>
              <a:t>перв</a:t>
            </a:r>
            <a:r>
              <a:rPr lang="ru-RU" sz="1400" dirty="0">
                <a:solidFill>
                  <a:srgbClr val="430605"/>
                </a:solidFill>
              </a:rPr>
              <a:t>. пол. – сер. V в.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9D71AE-13A5-4B80-A819-A36B40EE8745}"/>
              </a:ext>
            </a:extLst>
          </p:cNvPr>
          <p:cNvSpPr/>
          <p:nvPr/>
        </p:nvSpPr>
        <p:spPr>
          <a:xfrm>
            <a:off x="395536" y="426150"/>
            <a:ext cx="6395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430605"/>
                </a:solidFill>
              </a:rPr>
              <a:t>Босфорский</a:t>
            </a:r>
            <a:r>
              <a:rPr lang="ru-RU" sz="1600" dirty="0">
                <a:solidFill>
                  <a:srgbClr val="430605"/>
                </a:solidFill>
              </a:rPr>
              <a:t> переулок г. Керчи</a:t>
            </a:r>
            <a:r>
              <a:rPr lang="en-US" sz="1600" dirty="0">
                <a:solidFill>
                  <a:srgbClr val="430605"/>
                </a:solidFill>
              </a:rPr>
              <a:t> (</a:t>
            </a:r>
            <a:r>
              <a:rPr lang="ru-RU" sz="1600" dirty="0">
                <a:solidFill>
                  <a:srgbClr val="430605"/>
                </a:solidFill>
              </a:rPr>
              <a:t>продукция мастерской Сиди </a:t>
            </a:r>
            <a:r>
              <a:rPr lang="ru-RU" sz="1600" dirty="0" err="1">
                <a:solidFill>
                  <a:srgbClr val="430605"/>
                </a:solidFill>
              </a:rPr>
              <a:t>Захруни</a:t>
            </a:r>
            <a:r>
              <a:rPr lang="ru-RU" sz="1600" dirty="0">
                <a:solidFill>
                  <a:srgbClr val="430605"/>
                </a:solidFill>
              </a:rPr>
              <a:t>):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773EEA-502F-478F-8F97-A8AFE0CAC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32712"/>
            <a:ext cx="3410712" cy="202539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4DF8A84-F3DF-4AFF-8064-2A0B89A2D7BC}"/>
              </a:ext>
            </a:extLst>
          </p:cNvPr>
          <p:cNvSpPr/>
          <p:nvPr/>
        </p:nvSpPr>
        <p:spPr>
          <a:xfrm>
            <a:off x="2999066" y="2839220"/>
            <a:ext cx="3887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Keay 55</a:t>
            </a:r>
            <a:r>
              <a:rPr lang="ru-RU" sz="1400" dirty="0">
                <a:solidFill>
                  <a:srgbClr val="430605"/>
                </a:solidFill>
              </a:rPr>
              <a:t>А/</a:t>
            </a:r>
            <a:r>
              <a:rPr lang="en-US" sz="1400" dirty="0">
                <a:solidFill>
                  <a:srgbClr val="430605"/>
                </a:solidFill>
              </a:rPr>
              <a:t>Bonifay 44</a:t>
            </a:r>
            <a:r>
              <a:rPr lang="ru-RU" sz="1400" dirty="0">
                <a:solidFill>
                  <a:srgbClr val="430605"/>
                </a:solidFill>
              </a:rPr>
              <a:t> (конец V – </a:t>
            </a:r>
            <a:r>
              <a:rPr lang="ru-RU" sz="1400" dirty="0" err="1">
                <a:solidFill>
                  <a:srgbClr val="430605"/>
                </a:solidFill>
              </a:rPr>
              <a:t>перв</a:t>
            </a:r>
            <a:r>
              <a:rPr lang="ru-RU" sz="1400" dirty="0">
                <a:solidFill>
                  <a:srgbClr val="430605"/>
                </a:solidFill>
              </a:rPr>
              <a:t>. пол. VI в.)</a:t>
            </a:r>
            <a:endParaRPr lang="ru-RU" sz="1400" dirty="0"/>
          </a:p>
        </p:txBody>
      </p:sp>
      <p:pic>
        <p:nvPicPr>
          <p:cNvPr id="15" name="Рисунок 14" descr="Изображение выглядит как рисунок, зарисовка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09469ADF-9BA4-4365-B32F-D9A681D28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0" y="3369646"/>
            <a:ext cx="4183380" cy="264033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854607-A10F-4271-AD12-E2627F02CB28}"/>
              </a:ext>
            </a:extLst>
          </p:cNvPr>
          <p:cNvSpPr/>
          <p:nvPr/>
        </p:nvSpPr>
        <p:spPr>
          <a:xfrm>
            <a:off x="700431" y="5995886"/>
            <a:ext cx="355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Keay 57</a:t>
            </a:r>
            <a:r>
              <a:rPr lang="ru-RU" sz="1400" dirty="0">
                <a:solidFill>
                  <a:srgbClr val="430605"/>
                </a:solidFill>
              </a:rPr>
              <a:t>В/</a:t>
            </a:r>
            <a:r>
              <a:rPr lang="en-US" sz="1400" dirty="0">
                <a:solidFill>
                  <a:srgbClr val="430605"/>
                </a:solidFill>
              </a:rPr>
              <a:t>Bonifay 42</a:t>
            </a:r>
            <a:r>
              <a:rPr lang="ru-RU" sz="1400" dirty="0">
                <a:solidFill>
                  <a:srgbClr val="430605"/>
                </a:solidFill>
              </a:rPr>
              <a:t> (вторая половина </a:t>
            </a:r>
            <a:r>
              <a:rPr lang="en-US" sz="1400" dirty="0">
                <a:solidFill>
                  <a:srgbClr val="430605"/>
                </a:solidFill>
              </a:rPr>
              <a:t>V </a:t>
            </a:r>
            <a:r>
              <a:rPr lang="ru-RU" sz="1400" dirty="0">
                <a:solidFill>
                  <a:srgbClr val="430605"/>
                </a:solidFill>
              </a:rPr>
              <a:t>в.)</a:t>
            </a:r>
            <a:endParaRPr lang="ru-RU" sz="1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DD5139C-DF18-487A-8DC5-8A831196C42E}"/>
              </a:ext>
            </a:extLst>
          </p:cNvPr>
          <p:cNvSpPr/>
          <p:nvPr/>
        </p:nvSpPr>
        <p:spPr>
          <a:xfrm>
            <a:off x="5293540" y="3369646"/>
            <a:ext cx="3238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430605"/>
                </a:solidFill>
              </a:rPr>
              <a:t>Босфорский</a:t>
            </a:r>
            <a:r>
              <a:rPr lang="ru-RU" sz="1600" dirty="0">
                <a:solidFill>
                  <a:srgbClr val="430605"/>
                </a:solidFill>
              </a:rPr>
              <a:t> переулок г. Керчи</a:t>
            </a:r>
          </a:p>
          <a:p>
            <a:r>
              <a:rPr lang="en-US" sz="1600" dirty="0">
                <a:solidFill>
                  <a:srgbClr val="430605"/>
                </a:solidFill>
              </a:rPr>
              <a:t>(</a:t>
            </a:r>
            <a:r>
              <a:rPr lang="ru-RU" sz="1600" dirty="0">
                <a:solidFill>
                  <a:srgbClr val="430605"/>
                </a:solidFill>
              </a:rPr>
              <a:t>продукция неизвестных центров):</a:t>
            </a:r>
            <a:endParaRPr lang="ru-RU" sz="1600" dirty="0"/>
          </a:p>
        </p:txBody>
      </p: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62A37F8B-D045-47B8-B0E5-9B1C90A74C5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66696" y="3293687"/>
            <a:ext cx="3693536" cy="3303664"/>
          </a:xfrm>
          <a:prstGeom prst="bentConnector3">
            <a:avLst/>
          </a:prstGeom>
          <a:ln>
            <a:solidFill>
              <a:srgbClr val="7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камень, природа&#10;&#10;Описание создано автоматически">
            <a:extLst>
              <a:ext uri="{FF2B5EF4-FFF2-40B4-BE49-F238E27FC236}">
                <a16:creationId xmlns:a16="http://schemas.microsoft.com/office/drawing/2014/main" id="{48B0ED03-6759-47F6-9986-93B3BC4ED9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2"/>
          <a:stretch/>
        </p:blipFill>
        <p:spPr>
          <a:xfrm>
            <a:off x="3317965" y="4923501"/>
            <a:ext cx="1278215" cy="916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агматическая порода, Каменный инструмент, Минеральный, камень&#10;&#10;Описание создано автоматически">
            <a:extLst>
              <a:ext uri="{FF2B5EF4-FFF2-40B4-BE49-F238E27FC236}">
                <a16:creationId xmlns:a16="http://schemas.microsoft.com/office/drawing/2014/main" id="{A1632268-2EC7-4528-8E2B-15D1AFE6AE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1" y="2060362"/>
            <a:ext cx="1508362" cy="1103976"/>
          </a:xfrm>
          <a:prstGeom prst="rect">
            <a:avLst/>
          </a:prstGeom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81770C0-5F38-4857-BF47-74D18A76295F}"/>
              </a:ext>
            </a:extLst>
          </p:cNvPr>
          <p:cNvCxnSpPr>
            <a:stCxn id="25" idx="3"/>
          </p:cNvCxnSpPr>
          <p:nvPr/>
        </p:nvCxnSpPr>
        <p:spPr>
          <a:xfrm>
            <a:off x="2432413" y="2612350"/>
            <a:ext cx="941422" cy="81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AE7AA0A-0A72-41C2-887A-0F0B2DF110E5}"/>
              </a:ext>
            </a:extLst>
          </p:cNvPr>
          <p:cNvCxnSpPr/>
          <p:nvPr/>
        </p:nvCxnSpPr>
        <p:spPr>
          <a:xfrm flipV="1">
            <a:off x="3851920" y="4329771"/>
            <a:ext cx="0" cy="521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3BD5655-852F-401C-A2FE-208B23FBAEA4}"/>
              </a:ext>
            </a:extLst>
          </p:cNvPr>
          <p:cNvSpPr txBox="1"/>
          <p:nvPr/>
        </p:nvSpPr>
        <p:spPr>
          <a:xfrm>
            <a:off x="7626322" y="6385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6F1F098-C9D8-46A2-BE86-D26C6B181C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41" y="4132289"/>
            <a:ext cx="2960370" cy="91668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3C4A6B5-62F0-4C70-94E4-A31E03E21BFB}"/>
              </a:ext>
            </a:extLst>
          </p:cNvPr>
          <p:cNvSpPr txBox="1"/>
          <p:nvPr/>
        </p:nvSpPr>
        <p:spPr>
          <a:xfrm>
            <a:off x="5025178" y="337735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7" name="Рисунок 36" descr="Изображение выглядит как строительство, земля, камень&#10;&#10;Описание создано автоматически">
            <a:extLst>
              <a:ext uri="{FF2B5EF4-FFF2-40B4-BE49-F238E27FC236}">
                <a16:creationId xmlns:a16="http://schemas.microsoft.com/office/drawing/2014/main" id="{F5B25DEF-0E03-44DD-84FE-5B899F54C3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78" y="5140875"/>
            <a:ext cx="1723278" cy="85501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A925E62-357F-4BFE-823B-131CF5001E85}"/>
              </a:ext>
            </a:extLst>
          </p:cNvPr>
          <p:cNvSpPr/>
          <p:nvPr/>
        </p:nvSpPr>
        <p:spPr>
          <a:xfrm>
            <a:off x="5174985" y="6009976"/>
            <a:ext cx="3573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Keay</a:t>
            </a:r>
            <a:r>
              <a:rPr lang="ru-RU" sz="1400" dirty="0">
                <a:solidFill>
                  <a:srgbClr val="430605"/>
                </a:solidFill>
              </a:rPr>
              <a:t> 40/41 (середина/вторая половина V в.)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66218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44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611560" y="44624"/>
            <a:ext cx="8532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Товары, перевозившиеся в африканских амфорах, найденных на Боспоре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C2221-63AC-43D4-AABE-103A602A0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0" y="1343968"/>
            <a:ext cx="1534985" cy="43172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BF5B9C-1540-4778-8B6E-ECA460EB5F6B}"/>
              </a:ext>
            </a:extLst>
          </p:cNvPr>
          <p:cNvSpPr txBox="1"/>
          <p:nvPr/>
        </p:nvSpPr>
        <p:spPr>
          <a:xfrm>
            <a:off x="4273601" y="692696"/>
            <a:ext cx="2469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40000"/>
                </a:solidFill>
              </a:rPr>
              <a:t>Неопределенные товары</a:t>
            </a:r>
          </a:p>
        </p:txBody>
      </p:sp>
      <p:pic>
        <p:nvPicPr>
          <p:cNvPr id="7" name="Рисунок 6" descr="Изображение выглядит как зарисовка, рисунок, Штриховая графика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86C40ABE-A843-4291-925F-C6259D304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27" y="1484784"/>
            <a:ext cx="928929" cy="417646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456250-F690-488E-A3BA-A2CBA2EBD73B}"/>
              </a:ext>
            </a:extLst>
          </p:cNvPr>
          <p:cNvSpPr/>
          <p:nvPr/>
        </p:nvSpPr>
        <p:spPr>
          <a:xfrm>
            <a:off x="817688" y="5641503"/>
            <a:ext cx="819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Keay 8</a:t>
            </a:r>
            <a:r>
              <a:rPr lang="ru-RU" sz="1400" dirty="0">
                <a:solidFill>
                  <a:srgbClr val="430605"/>
                </a:solidFill>
              </a:rPr>
              <a:t>В</a:t>
            </a:r>
            <a:endParaRPr lang="ru-RU" sz="1400" dirty="0"/>
          </a:p>
        </p:txBody>
      </p:sp>
      <p:pic>
        <p:nvPicPr>
          <p:cNvPr id="10" name="Рисунок 9" descr="Изображение выглядит как бутылка, зарисовка, рисунок, безалкогольный напиток&#10;&#10;Описание создано автоматически">
            <a:extLst>
              <a:ext uri="{FF2B5EF4-FFF2-40B4-BE49-F238E27FC236}">
                <a16:creationId xmlns:a16="http://schemas.microsoft.com/office/drawing/2014/main" id="{7CCBF5D7-23F8-4FF9-AAFC-E0A0985E0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75" y="1315552"/>
            <a:ext cx="1543129" cy="433841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EC218C-42DA-4B86-91ED-0796D3D841F4}"/>
              </a:ext>
            </a:extLst>
          </p:cNvPr>
          <p:cNvSpPr/>
          <p:nvPr/>
        </p:nvSpPr>
        <p:spPr>
          <a:xfrm>
            <a:off x="4445049" y="5626010"/>
            <a:ext cx="788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Keay 55</a:t>
            </a:r>
            <a:endParaRPr lang="ru-RU"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5EBF5C-D4AF-45B8-9420-D82A236A130D}"/>
              </a:ext>
            </a:extLst>
          </p:cNvPr>
          <p:cNvSpPr/>
          <p:nvPr/>
        </p:nvSpPr>
        <p:spPr>
          <a:xfrm>
            <a:off x="7739855" y="5641503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430605"/>
                </a:solidFill>
              </a:rPr>
              <a:t>spatheion</a:t>
            </a:r>
            <a:r>
              <a:rPr lang="en-US" sz="1400" dirty="0">
                <a:solidFill>
                  <a:srgbClr val="430605"/>
                </a:solidFill>
              </a:rPr>
              <a:t> 1</a:t>
            </a:r>
            <a:endParaRPr lang="ru-RU" sz="1400" dirty="0"/>
          </a:p>
        </p:txBody>
      </p:sp>
      <p:pic>
        <p:nvPicPr>
          <p:cNvPr id="14" name="Рисунок 13" descr="Изображение выглядит как зарисовка, рисунок, иллюстрация&#10;&#10;Описание создано автоматически">
            <a:extLst>
              <a:ext uri="{FF2B5EF4-FFF2-40B4-BE49-F238E27FC236}">
                <a16:creationId xmlns:a16="http://schemas.microsoft.com/office/drawing/2014/main" id="{65B88050-D696-491D-89F1-878A3DC1B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56066"/>
            <a:ext cx="1695537" cy="399789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CFB5CE-0F97-4C5A-A311-C490D2D29DF0}"/>
              </a:ext>
            </a:extLst>
          </p:cNvPr>
          <p:cNvSpPr/>
          <p:nvPr/>
        </p:nvSpPr>
        <p:spPr>
          <a:xfrm>
            <a:off x="6069317" y="5644483"/>
            <a:ext cx="788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Keay 57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C90AEC-2949-4512-8C44-FAE5DC13A744}"/>
              </a:ext>
            </a:extLst>
          </p:cNvPr>
          <p:cNvSpPr txBox="1"/>
          <p:nvPr/>
        </p:nvSpPr>
        <p:spPr>
          <a:xfrm>
            <a:off x="1043608" y="734056"/>
            <a:ext cx="2022400" cy="34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40000"/>
                </a:solidFill>
              </a:rPr>
              <a:t>Оливковое масло (?)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1E67C5-E3EF-4FB9-AABE-131A711D4176}"/>
              </a:ext>
            </a:extLst>
          </p:cNvPr>
          <p:cNvSpPr txBox="1"/>
          <p:nvPr/>
        </p:nvSpPr>
        <p:spPr>
          <a:xfrm>
            <a:off x="5940152" y="1317513"/>
            <a:ext cx="1174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40000"/>
                </a:solidFill>
              </a:rPr>
              <a:t>не масло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7B6555-D386-4E03-BDC3-B28FB29A7489}"/>
              </a:ext>
            </a:extLst>
          </p:cNvPr>
          <p:cNvSpPr txBox="1"/>
          <p:nvPr/>
        </p:nvSpPr>
        <p:spPr>
          <a:xfrm>
            <a:off x="7431586" y="692696"/>
            <a:ext cx="246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40000"/>
                </a:solidFill>
              </a:rPr>
              <a:t>Многоцелевые контейнеры (?)</a:t>
            </a:r>
          </a:p>
        </p:txBody>
      </p:sp>
      <p:pic>
        <p:nvPicPr>
          <p:cNvPr id="20" name="Рисунок 19" descr="Изображение выглядит как зарисовка, рисунок, диаграмма, Штриховая графика&#10;&#10;Описание создано автоматически">
            <a:extLst>
              <a:ext uri="{FF2B5EF4-FFF2-40B4-BE49-F238E27FC236}">
                <a16:creationId xmlns:a16="http://schemas.microsoft.com/office/drawing/2014/main" id="{4C4BC918-D56C-473F-B388-E2F4616AB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45489"/>
            <a:ext cx="1682348" cy="381575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BB79D5A-6821-4B58-A4D4-E5D40CA3F154}"/>
              </a:ext>
            </a:extLst>
          </p:cNvPr>
          <p:cNvSpPr/>
          <p:nvPr/>
        </p:nvSpPr>
        <p:spPr>
          <a:xfrm>
            <a:off x="2311772" y="5641503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30605"/>
                </a:solidFill>
              </a:rPr>
              <a:t>Keay 40/41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73502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45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2015419" y="156438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Амфоры из Восточного Средиземноморья (</a:t>
            </a:r>
            <a:r>
              <a:rPr lang="en-US" sz="2000" dirty="0">
                <a:solidFill>
                  <a:srgbClr val="430605"/>
                </a:solidFill>
              </a:rPr>
              <a:t>IV-V</a:t>
            </a:r>
            <a:r>
              <a:rPr lang="ru-RU" sz="2000" dirty="0">
                <a:solidFill>
                  <a:srgbClr val="430605"/>
                </a:solidFill>
              </a:rPr>
              <a:t> вв.)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4689C0-8787-4BCF-B920-8FD99F3A2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94389"/>
            <a:ext cx="7345410" cy="5069222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</a:effec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A3D6064F-3AFD-4F97-AB8D-DAEB21BECD13}"/>
              </a:ext>
            </a:extLst>
          </p:cNvPr>
          <p:cNvSpPr/>
          <p:nvPr/>
        </p:nvSpPr>
        <p:spPr>
          <a:xfrm rot="2429692">
            <a:off x="6059047" y="3533410"/>
            <a:ext cx="710090" cy="96629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90873A-52F0-4638-A519-426E6616FADB}"/>
              </a:ext>
            </a:extLst>
          </p:cNvPr>
          <p:cNvSpPr/>
          <p:nvPr/>
        </p:nvSpPr>
        <p:spPr>
          <a:xfrm rot="2357795">
            <a:off x="4099673" y="3475405"/>
            <a:ext cx="367401" cy="52645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6D52D45-C7A5-4BC6-92BD-2F0F41CC1640}"/>
              </a:ext>
            </a:extLst>
          </p:cNvPr>
          <p:cNvSpPr/>
          <p:nvPr/>
        </p:nvSpPr>
        <p:spPr>
          <a:xfrm>
            <a:off x="4860032" y="3284984"/>
            <a:ext cx="420896" cy="46805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79173F7-13D8-4FCC-8BF5-5CE148777C3B}"/>
              </a:ext>
            </a:extLst>
          </p:cNvPr>
          <p:cNvSpPr/>
          <p:nvPr/>
        </p:nvSpPr>
        <p:spPr>
          <a:xfrm rot="20948749">
            <a:off x="6577823" y="4954285"/>
            <a:ext cx="369092" cy="57591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7C640F0-5511-46F7-9435-DDC7685CCE6E}"/>
              </a:ext>
            </a:extLst>
          </p:cNvPr>
          <p:cNvCxnSpPr>
            <a:cxnSpLocks/>
          </p:cNvCxnSpPr>
          <p:nvPr/>
        </p:nvCxnSpPr>
        <p:spPr>
          <a:xfrm>
            <a:off x="5292080" y="4094433"/>
            <a:ext cx="637233" cy="5464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8CED8B5-F3B4-4CC6-B996-A8E9393922DD}"/>
              </a:ext>
            </a:extLst>
          </p:cNvPr>
          <p:cNvCxnSpPr>
            <a:cxnSpLocks/>
          </p:cNvCxnSpPr>
          <p:nvPr/>
        </p:nvCxnSpPr>
        <p:spPr>
          <a:xfrm flipV="1">
            <a:off x="4462648" y="2132856"/>
            <a:ext cx="1549512" cy="13426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A1034FC-AB16-4C40-AFE2-C566A5A7A9B9}"/>
              </a:ext>
            </a:extLst>
          </p:cNvPr>
          <p:cNvCxnSpPr>
            <a:cxnSpLocks/>
          </p:cNvCxnSpPr>
          <p:nvPr/>
        </p:nvCxnSpPr>
        <p:spPr>
          <a:xfrm flipV="1">
            <a:off x="5278576" y="1999258"/>
            <a:ext cx="1135516" cy="12539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90DEE0E-5D57-47C9-9465-91F9E26C72BB}"/>
              </a:ext>
            </a:extLst>
          </p:cNvPr>
          <p:cNvCxnSpPr>
            <a:cxnSpLocks/>
          </p:cNvCxnSpPr>
          <p:nvPr/>
        </p:nvCxnSpPr>
        <p:spPr>
          <a:xfrm flipH="1" flipV="1">
            <a:off x="6762369" y="1999259"/>
            <a:ext cx="43978" cy="29254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2D1BE49-4571-4993-BAD0-5E26544AF3F8}"/>
              </a:ext>
            </a:extLst>
          </p:cNvPr>
          <p:cNvCxnSpPr>
            <a:cxnSpLocks/>
          </p:cNvCxnSpPr>
          <p:nvPr/>
        </p:nvCxnSpPr>
        <p:spPr>
          <a:xfrm flipV="1">
            <a:off x="6360437" y="2061365"/>
            <a:ext cx="189989" cy="15019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842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46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3300854" y="38907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2</a:t>
            </a:r>
            <a:endParaRPr lang="ru-RU" sz="2000" dirty="0">
              <a:solidFill>
                <a:srgbClr val="430605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AD2E1-EAF0-4D41-AE6A-211F1F1F8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6672"/>
            <a:ext cx="3345180" cy="257708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1421B154-BF08-412B-ADE1-1000EDB8C223}"/>
              </a:ext>
            </a:extLst>
          </p:cNvPr>
          <p:cNvSpPr/>
          <p:nvPr/>
        </p:nvSpPr>
        <p:spPr>
          <a:xfrm>
            <a:off x="7475364" y="80264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CB665BE-2EEB-4F5D-AA99-EC2E4FAD5584}"/>
              </a:ext>
            </a:extLst>
          </p:cNvPr>
          <p:cNvSpPr/>
          <p:nvPr/>
        </p:nvSpPr>
        <p:spPr>
          <a:xfrm>
            <a:off x="5675165" y="2420888"/>
            <a:ext cx="28803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D099037-B525-46F8-B1F7-95D8EA84FD85}"/>
              </a:ext>
            </a:extLst>
          </p:cNvPr>
          <p:cNvCxnSpPr>
            <a:cxnSpLocks/>
          </p:cNvCxnSpPr>
          <p:nvPr/>
        </p:nvCxnSpPr>
        <p:spPr>
          <a:xfrm flipV="1">
            <a:off x="6825977" y="1124744"/>
            <a:ext cx="432048" cy="3600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5F1690-39A9-4B8E-A4E5-0AA565B39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9" y="3747793"/>
            <a:ext cx="2580736" cy="259091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E2DDFB-5C81-4F19-BF0D-A657D064C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96" y="3213906"/>
            <a:ext cx="2514564" cy="314066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7" name="Рисунок 16" descr="Изображение выглядит как зарисовка, рисунок, бутылка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03C903D9-07C1-4E91-B006-22C8FF13D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59" y="3243773"/>
            <a:ext cx="2284205" cy="309493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76B16A4-AB49-4F0C-963D-5770C1EC9E3C}"/>
              </a:ext>
            </a:extLst>
          </p:cNvPr>
          <p:cNvSpPr/>
          <p:nvPr/>
        </p:nvSpPr>
        <p:spPr>
          <a:xfrm>
            <a:off x="580763" y="2244756"/>
            <a:ext cx="43532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30605"/>
                </a:solidFill>
              </a:rPr>
              <a:t>Piéri D. Le commerce du vin oriental à l’époque Byzantine (Ve – VIIe siècles). Le témoignage des amphores en Gaule. Beyrouth: Institut Français du Proche-Orient, 2005.</a:t>
            </a:r>
            <a:endParaRPr lang="ru-RU" sz="16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1164976-6E24-4868-B536-95430C502C85}"/>
              </a:ext>
            </a:extLst>
          </p:cNvPr>
          <p:cNvSpPr/>
          <p:nvPr/>
        </p:nvSpPr>
        <p:spPr>
          <a:xfrm>
            <a:off x="1424500" y="6330050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30605"/>
                </a:solidFill>
              </a:rPr>
              <a:t>LR 2A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419A3A7-0265-4A49-9F5D-772509B69794}"/>
              </a:ext>
            </a:extLst>
          </p:cNvPr>
          <p:cNvSpPr/>
          <p:nvPr/>
        </p:nvSpPr>
        <p:spPr>
          <a:xfrm>
            <a:off x="4365474" y="6330050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30605"/>
                </a:solidFill>
              </a:rPr>
              <a:t>LR 2B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F15A6E-EA83-4CB2-A863-5AB6ABDAF610}"/>
              </a:ext>
            </a:extLst>
          </p:cNvPr>
          <p:cNvSpPr/>
          <p:nvPr/>
        </p:nvSpPr>
        <p:spPr>
          <a:xfrm>
            <a:off x="7196633" y="6304002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30605"/>
                </a:solidFill>
              </a:rPr>
              <a:t>LR 2C</a:t>
            </a:r>
            <a:endParaRPr lang="ru-RU" dirty="0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0B2C3D74-BC31-4EEA-AC34-01624C1405BE}"/>
              </a:ext>
            </a:extLst>
          </p:cNvPr>
          <p:cNvSpPr/>
          <p:nvPr/>
        </p:nvSpPr>
        <p:spPr>
          <a:xfrm>
            <a:off x="3081129" y="5229200"/>
            <a:ext cx="439451" cy="369332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4B18213B-C8D4-4DC2-8DC7-2145DC2ECDB7}"/>
              </a:ext>
            </a:extLst>
          </p:cNvPr>
          <p:cNvSpPr/>
          <p:nvPr/>
        </p:nvSpPr>
        <p:spPr>
          <a:xfrm>
            <a:off x="6036240" y="5229200"/>
            <a:ext cx="439451" cy="369332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3D07B-6F48-45BC-B654-FC8D54C47B9E}"/>
              </a:ext>
            </a:extLst>
          </p:cNvPr>
          <p:cNvSpPr txBox="1"/>
          <p:nvPr/>
        </p:nvSpPr>
        <p:spPr>
          <a:xfrm>
            <a:off x="391048" y="902491"/>
            <a:ext cx="4543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 Боспоре встречаются обычно амфоры </a:t>
            </a:r>
            <a:r>
              <a:rPr lang="en-US" b="1" dirty="0"/>
              <a:t>LRA 2A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en-US" b="1" dirty="0"/>
              <a:t>LRA 2B</a:t>
            </a:r>
            <a:r>
              <a:rPr lang="en-US" dirty="0"/>
              <a:t> </a:t>
            </a:r>
            <a:r>
              <a:rPr lang="ru-RU" dirty="0"/>
              <a:t>по Д. </a:t>
            </a:r>
            <a:r>
              <a:rPr lang="ru-RU" dirty="0" err="1"/>
              <a:t>Пьери</a:t>
            </a:r>
            <a:r>
              <a:rPr lang="ru-RU" dirty="0"/>
              <a:t>.</a:t>
            </a:r>
            <a:endParaRPr lang="en-US" dirty="0"/>
          </a:p>
          <a:p>
            <a:pPr algn="ctr"/>
            <a:r>
              <a:rPr lang="ru-RU" dirty="0"/>
              <a:t>Производились с конца</a:t>
            </a:r>
            <a:r>
              <a:rPr lang="en-US" dirty="0"/>
              <a:t> IV </a:t>
            </a:r>
            <a:r>
              <a:rPr lang="ru-RU" dirty="0"/>
              <a:t>до конца </a:t>
            </a:r>
            <a:r>
              <a:rPr lang="en-US" dirty="0"/>
              <a:t>VI</a:t>
            </a:r>
            <a:r>
              <a:rPr lang="ru-RU" dirty="0"/>
              <a:t> вв.</a:t>
            </a:r>
          </a:p>
        </p:txBody>
      </p:sp>
    </p:spTree>
    <p:extLst>
      <p:ext uri="{BB962C8B-B14F-4D97-AF65-F5344CB8AC3E}">
        <p14:creationId xmlns:p14="http://schemas.microsoft.com/office/powerpoint/2010/main" val="1108787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3303776" y="76562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2</a:t>
            </a:r>
            <a:endParaRPr lang="ru-RU" sz="2000" dirty="0">
              <a:solidFill>
                <a:srgbClr val="430605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AD2E1-EAF0-4D41-AE6A-211F1F1F8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27" y="620688"/>
            <a:ext cx="3345180" cy="257708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3C8BE2-470F-4206-8065-979CB425B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60" y="877788"/>
            <a:ext cx="3625388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1421B154-BF08-412B-ADE1-1000EDB8C223}"/>
              </a:ext>
            </a:extLst>
          </p:cNvPr>
          <p:cNvSpPr/>
          <p:nvPr/>
        </p:nvSpPr>
        <p:spPr>
          <a:xfrm>
            <a:off x="7524327" y="94666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CB665BE-2EEB-4F5D-AA99-EC2E4FAD5584}"/>
              </a:ext>
            </a:extLst>
          </p:cNvPr>
          <p:cNvSpPr/>
          <p:nvPr/>
        </p:nvSpPr>
        <p:spPr>
          <a:xfrm>
            <a:off x="5724128" y="2564904"/>
            <a:ext cx="28803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D099037-B525-46F8-B1F7-95D8EA84FD85}"/>
              </a:ext>
            </a:extLst>
          </p:cNvPr>
          <p:cNvCxnSpPr/>
          <p:nvPr/>
        </p:nvCxnSpPr>
        <p:spPr>
          <a:xfrm flipV="1">
            <a:off x="6874940" y="1268760"/>
            <a:ext cx="432048" cy="3600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4E9FF-FA98-4CB6-9FD3-068425DA3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5"/>
          <a:stretch/>
        </p:blipFill>
        <p:spPr>
          <a:xfrm>
            <a:off x="5156578" y="3871410"/>
            <a:ext cx="3426078" cy="189309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5" name="Рисунок 14" descr="Изображение выглядит как камень&#10;&#10;Описание создано автоматически">
            <a:extLst>
              <a:ext uri="{FF2B5EF4-FFF2-40B4-BE49-F238E27FC236}">
                <a16:creationId xmlns:a16="http://schemas.microsoft.com/office/drawing/2014/main" id="{1AD57A6C-2C3C-431F-A5D8-9D24063EA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3" y="692696"/>
            <a:ext cx="2961391" cy="183966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1BE623D-758F-43A4-84A4-94584EC847FC}"/>
              </a:ext>
            </a:extLst>
          </p:cNvPr>
          <p:cNvSpPr/>
          <p:nvPr/>
        </p:nvSpPr>
        <p:spPr>
          <a:xfrm>
            <a:off x="1704657" y="6040880"/>
            <a:ext cx="279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2,8%)</a:t>
            </a:r>
            <a:endParaRPr lang="ru-RU" sz="1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1828168-6D04-470B-BF46-F8135EBFB230}"/>
              </a:ext>
            </a:extLst>
          </p:cNvPr>
          <p:cNvSpPr/>
          <p:nvPr/>
        </p:nvSpPr>
        <p:spPr>
          <a:xfrm>
            <a:off x="4980568" y="6039484"/>
            <a:ext cx="3399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Боспор, подводный Ак-Бурун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3,5%)</a:t>
            </a:r>
            <a:endParaRPr lang="ru-RU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463F8E-5FA7-4AED-A923-45CFF2D992D7}"/>
              </a:ext>
            </a:extLst>
          </p:cNvPr>
          <p:cNvSpPr/>
          <p:nvPr/>
        </p:nvSpPr>
        <p:spPr>
          <a:xfrm>
            <a:off x="93865" y="2564904"/>
            <a:ext cx="10158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</a:t>
            </a:r>
          </a:p>
          <a:p>
            <a:pPr algn="ctr"/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некрополь</a:t>
            </a:r>
          </a:p>
          <a:p>
            <a:pPr algn="ctr"/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VII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в.</a:t>
            </a:r>
          </a:p>
          <a:p>
            <a:pPr algn="ctr"/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1,8%)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644323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48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F13F54-E8FD-45E4-9C9E-F34CEC26D76C}"/>
              </a:ext>
            </a:extLst>
          </p:cNvPr>
          <p:cNvSpPr/>
          <p:nvPr/>
        </p:nvSpPr>
        <p:spPr>
          <a:xfrm>
            <a:off x="3095539" y="148570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0EF3F-A952-4632-A2E8-8494662CA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6" y="1227956"/>
            <a:ext cx="3849832" cy="51435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87FE47-3D7A-4F8D-9673-A39A40F22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23" y="764704"/>
            <a:ext cx="3093001" cy="433753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1D887A30-1160-4DA3-ABAB-02C0FDBC2AF8}"/>
              </a:ext>
            </a:extLst>
          </p:cNvPr>
          <p:cNvSpPr/>
          <p:nvPr/>
        </p:nvSpPr>
        <p:spPr>
          <a:xfrm>
            <a:off x="7242573" y="139747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E3815AE-EC77-438E-92AA-D5C1AEB27B69}"/>
              </a:ext>
            </a:extLst>
          </p:cNvPr>
          <p:cNvSpPr/>
          <p:nvPr/>
        </p:nvSpPr>
        <p:spPr>
          <a:xfrm>
            <a:off x="5812075" y="3026017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DC91307-3D39-4A3B-8BDA-71F8BF2D96EF}"/>
              </a:ext>
            </a:extLst>
          </p:cNvPr>
          <p:cNvCxnSpPr/>
          <p:nvPr/>
        </p:nvCxnSpPr>
        <p:spPr>
          <a:xfrm flipV="1">
            <a:off x="6532155" y="1801881"/>
            <a:ext cx="504056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01E76D-205D-4CA3-8D8A-DBCA3CD245D2}"/>
              </a:ext>
            </a:extLst>
          </p:cNvPr>
          <p:cNvSpPr/>
          <p:nvPr/>
        </p:nvSpPr>
        <p:spPr>
          <a:xfrm>
            <a:off x="5295423" y="5318261"/>
            <a:ext cx="279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2,8%)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5B571-356B-4517-8992-2062CAA29ABF}"/>
              </a:ext>
            </a:extLst>
          </p:cNvPr>
          <p:cNvSpPr txBox="1"/>
          <p:nvPr/>
        </p:nvSpPr>
        <p:spPr>
          <a:xfrm>
            <a:off x="1250442" y="6433591"/>
            <a:ext cx="3753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Тиритака, хоз. яма</a:t>
            </a:r>
            <a:r>
              <a:rPr lang="en-US" sz="1400" dirty="0"/>
              <a:t> </a:t>
            </a:r>
            <a:r>
              <a:rPr lang="ru-RU" sz="1400" dirty="0"/>
              <a:t>№</a:t>
            </a:r>
            <a:r>
              <a:rPr lang="en-US" sz="1400" dirty="0"/>
              <a:t> 147 (</a:t>
            </a:r>
            <a:r>
              <a:rPr lang="ru-RU" sz="1400" dirty="0"/>
              <a:t>объем </a:t>
            </a:r>
            <a:r>
              <a:rPr lang="ru-RU" sz="1400" dirty="0" err="1"/>
              <a:t>ок</a:t>
            </a:r>
            <a:r>
              <a:rPr lang="ru-RU" sz="1400" dirty="0"/>
              <a:t>. </a:t>
            </a:r>
            <a:r>
              <a:rPr lang="en-US" sz="1400" dirty="0"/>
              <a:t>5,5</a:t>
            </a:r>
            <a:r>
              <a:rPr lang="ru-RU" sz="1400" dirty="0"/>
              <a:t> л</a:t>
            </a:r>
            <a:r>
              <a:rPr lang="en-US" sz="1400" dirty="0"/>
              <a:t>)</a:t>
            </a:r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83C8B7-1834-4F82-AFA7-D2CE41F59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9" y="148570"/>
            <a:ext cx="2147031" cy="112019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B24C1A-F91F-41E7-AB85-4001480F680B}"/>
              </a:ext>
            </a:extLst>
          </p:cNvPr>
          <p:cNvSpPr/>
          <p:nvPr/>
        </p:nvSpPr>
        <p:spPr>
          <a:xfrm>
            <a:off x="5156340" y="5939407"/>
            <a:ext cx="3399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Боспор, подводный Ак-Бурун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2,0%)</a:t>
            </a:r>
            <a:endParaRPr lang="ru-RU" sz="1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3B29A6-49BB-4342-93FE-C557F10BD001}"/>
              </a:ext>
            </a:extLst>
          </p:cNvPr>
          <p:cNvSpPr/>
          <p:nvPr/>
        </p:nvSpPr>
        <p:spPr>
          <a:xfrm>
            <a:off x="4864181" y="5626038"/>
            <a:ext cx="3614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Боспор, некрополь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VII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в.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1,7%)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5340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49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0F24E2-CCC4-46E8-8EB8-C55EB14FA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" y="865402"/>
            <a:ext cx="4040124" cy="190957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741B86-AC16-4512-B23B-17F892D82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4" y="3215674"/>
            <a:ext cx="3096768" cy="192024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21CB74-44F8-426A-AA70-FDB150DDE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22" y="5591332"/>
            <a:ext cx="2590800" cy="7924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F33AD5-D684-4DD0-B2FC-B5B64AC4C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22" y="5199682"/>
            <a:ext cx="2778252" cy="118719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8620D-F65B-4A72-93EB-0F70090EB54A}"/>
              </a:ext>
            </a:extLst>
          </p:cNvPr>
          <p:cNvSpPr txBox="1"/>
          <p:nvPr/>
        </p:nvSpPr>
        <p:spPr>
          <a:xfrm>
            <a:off x="329553" y="274679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LRA</a:t>
            </a:r>
            <a:r>
              <a:rPr lang="ru-RU" dirty="0"/>
              <a:t> 3А2</a:t>
            </a:r>
            <a:r>
              <a:rPr lang="en-US" dirty="0"/>
              <a:t> </a:t>
            </a:r>
            <a:r>
              <a:rPr lang="ru-RU" dirty="0"/>
              <a:t>по Д. </a:t>
            </a:r>
            <a:r>
              <a:rPr lang="ru-RU" dirty="0" err="1"/>
              <a:t>Пьери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ru-RU" dirty="0"/>
              <a:t>первая половина </a:t>
            </a:r>
            <a:r>
              <a:rPr lang="en-US" dirty="0"/>
              <a:t>V</a:t>
            </a:r>
            <a:r>
              <a:rPr lang="ru-RU" dirty="0"/>
              <a:t> в</a:t>
            </a:r>
            <a:r>
              <a:rPr lang="en-US" dirty="0"/>
              <a:t>.)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835B2-8F70-4F8D-94F2-3956B7A805F0}"/>
              </a:ext>
            </a:extLst>
          </p:cNvPr>
          <p:cNvSpPr txBox="1"/>
          <p:nvPr/>
        </p:nvSpPr>
        <p:spPr>
          <a:xfrm>
            <a:off x="37028" y="5135914"/>
            <a:ext cx="522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LRA</a:t>
            </a:r>
            <a:r>
              <a:rPr lang="ru-RU" dirty="0"/>
              <a:t> 3А3</a:t>
            </a:r>
            <a:r>
              <a:rPr lang="en-US" dirty="0"/>
              <a:t> </a:t>
            </a:r>
            <a:r>
              <a:rPr lang="ru-RU" dirty="0"/>
              <a:t>по Д. </a:t>
            </a:r>
            <a:r>
              <a:rPr lang="ru-RU" dirty="0" err="1"/>
              <a:t>Пьери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ru-RU" dirty="0"/>
              <a:t>вторая половина </a:t>
            </a:r>
            <a:r>
              <a:rPr lang="en-US" dirty="0"/>
              <a:t>V – VI</a:t>
            </a:r>
            <a:r>
              <a:rPr lang="ru-RU" dirty="0"/>
              <a:t> вв.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1A771-EE84-4082-A104-8A181A7ED2FA}"/>
              </a:ext>
            </a:extLst>
          </p:cNvPr>
          <p:cNvSpPr txBox="1"/>
          <p:nvPr/>
        </p:nvSpPr>
        <p:spPr>
          <a:xfrm>
            <a:off x="2454543" y="6385960"/>
            <a:ext cx="73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ru-RU" dirty="0"/>
              <a:t> 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632486-BE01-48FB-B03D-AA44EF7603A4}"/>
              </a:ext>
            </a:extLst>
          </p:cNvPr>
          <p:cNvSpPr txBox="1"/>
          <p:nvPr/>
        </p:nvSpPr>
        <p:spPr>
          <a:xfrm>
            <a:off x="5970771" y="6383812"/>
            <a:ext cx="245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Конец </a:t>
            </a:r>
            <a:r>
              <a:rPr lang="en-US" dirty="0"/>
              <a:t>V</a:t>
            </a:r>
            <a:r>
              <a:rPr lang="ru-RU" dirty="0"/>
              <a:t> – </a:t>
            </a:r>
            <a:r>
              <a:rPr lang="en-US" dirty="0"/>
              <a:t>VII</a:t>
            </a:r>
            <a:r>
              <a:rPr lang="ru-RU" dirty="0"/>
              <a:t> вв.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4CD497-F18A-4143-A399-A2F2BEE42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23" y="620688"/>
            <a:ext cx="3093001" cy="4337533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471BE344-C6BB-44ED-8709-655E451B452C}"/>
              </a:ext>
            </a:extLst>
          </p:cNvPr>
          <p:cNvSpPr/>
          <p:nvPr/>
        </p:nvSpPr>
        <p:spPr>
          <a:xfrm>
            <a:off x="7242573" y="125345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DB62C20-F5D3-4126-BFBB-B7A99F4EDC4E}"/>
              </a:ext>
            </a:extLst>
          </p:cNvPr>
          <p:cNvSpPr/>
          <p:nvPr/>
        </p:nvSpPr>
        <p:spPr>
          <a:xfrm>
            <a:off x="5812075" y="2882001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62734AF-3D62-47DC-A8AD-C40666F2EC02}"/>
              </a:ext>
            </a:extLst>
          </p:cNvPr>
          <p:cNvCxnSpPr/>
          <p:nvPr/>
        </p:nvCxnSpPr>
        <p:spPr>
          <a:xfrm flipV="1">
            <a:off x="6532155" y="1657865"/>
            <a:ext cx="504056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D59CB5-4A36-4233-8FBF-ABDD13D82D56}"/>
              </a:ext>
            </a:extLst>
          </p:cNvPr>
          <p:cNvSpPr/>
          <p:nvPr/>
        </p:nvSpPr>
        <p:spPr>
          <a:xfrm>
            <a:off x="3095539" y="148570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3</a:t>
            </a:r>
          </a:p>
        </p:txBody>
      </p:sp>
    </p:spTree>
    <p:extLst>
      <p:ext uri="{BB962C8B-B14F-4D97-AF65-F5344CB8AC3E}">
        <p14:creationId xmlns:p14="http://schemas.microsoft.com/office/powerpoint/2010/main" val="88441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8100" y="6246040"/>
            <a:ext cx="8359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30605"/>
                </a:solidFill>
              </a:rPr>
              <a:t>Исследования В.Н. Зинько на участке раскопа XXVI Тиритаки в 2002-2009 гг.</a:t>
            </a:r>
          </a:p>
          <a:p>
            <a:pPr algn="ctr"/>
            <a:r>
              <a:rPr lang="ru-RU" sz="1600" dirty="0">
                <a:solidFill>
                  <a:srgbClr val="430605"/>
                </a:solidFill>
              </a:rPr>
              <a:t>Всего 1514 целых и профильных фрагментов позднеримских и ранневизантийских амфор.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7D162C-AA80-4DB4-BEA3-998D46C66256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E347EB4-C093-4CD1-9E12-069FF7B8E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0" y="3004784"/>
            <a:ext cx="4326766" cy="328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B53E6D-6C81-418A-A822-CBD7AE9A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30962"/>
            <a:ext cx="3990415" cy="2988900"/>
          </a:xfrm>
          <a:prstGeom prst="rect">
            <a:avLst/>
          </a:prstGeom>
          <a:effectLst>
            <a:outerShdw blurRad="63500" sx="102000" sy="102000" algn="ctr" rotWithShape="0">
              <a:srgbClr val="430605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BDFC32-7C2B-4A02-A2BA-F06BA3EAF2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053"/>
            <a:ext cx="4075135" cy="282006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6883800-382A-49C4-9BF0-C42E8E0FBCCD}"/>
              </a:ext>
            </a:extLst>
          </p:cNvPr>
          <p:cNvSpPr/>
          <p:nvPr/>
        </p:nvSpPr>
        <p:spPr>
          <a:xfrm>
            <a:off x="1331481" y="1188000"/>
            <a:ext cx="144016" cy="1440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Изображение выглядит как текст, ваза, снимок экрана, сосуд&#10;&#10;Описание создано автоматически">
            <a:extLst>
              <a:ext uri="{FF2B5EF4-FFF2-40B4-BE49-F238E27FC236}">
                <a16:creationId xmlns:a16="http://schemas.microsoft.com/office/drawing/2014/main" id="{2A2F5092-F311-4CF0-897C-44AB31F0A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5492"/>
            <a:ext cx="2025390" cy="266968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7" name="Рисунок 16" descr="Изображение выглядит как сосуд, керамика, гончарные изделия, ваза&#10;&#10;Описание создано автоматически">
            <a:extLst>
              <a:ext uri="{FF2B5EF4-FFF2-40B4-BE49-F238E27FC236}">
                <a16:creationId xmlns:a16="http://schemas.microsoft.com/office/drawing/2014/main" id="{7EBCA9C9-1DBB-44B0-A615-E0731B2E35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7303" r="11969" b="6482"/>
          <a:stretch/>
        </p:blipFill>
        <p:spPr>
          <a:xfrm>
            <a:off x="7236296" y="284535"/>
            <a:ext cx="1467401" cy="251284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28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0678F4-39C7-448F-8CF4-D61E379DE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648"/>
            <a:ext cx="1636466" cy="229493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60839FDB-1953-4633-8BA7-04039DA0BEBA}"/>
              </a:ext>
            </a:extLst>
          </p:cNvPr>
          <p:cNvSpPr/>
          <p:nvPr/>
        </p:nvSpPr>
        <p:spPr>
          <a:xfrm rot="18517434">
            <a:off x="8223531" y="2229111"/>
            <a:ext cx="87434" cy="229102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0B73D07-96E9-45E4-9815-FB230EB1C9C2}"/>
              </a:ext>
            </a:extLst>
          </p:cNvPr>
          <p:cNvSpPr/>
          <p:nvPr/>
        </p:nvSpPr>
        <p:spPr>
          <a:xfrm>
            <a:off x="8126681" y="57496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416B4D5-DD57-4F85-BB6F-DC0ED8EB7B59}"/>
              </a:ext>
            </a:extLst>
          </p:cNvPr>
          <p:cNvCxnSpPr>
            <a:cxnSpLocks/>
          </p:cNvCxnSpPr>
          <p:nvPr/>
        </p:nvCxnSpPr>
        <p:spPr>
          <a:xfrm flipH="1" flipV="1">
            <a:off x="7562045" y="1908382"/>
            <a:ext cx="674217" cy="2233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1022A75-1435-4424-90C0-0B8FE0CBABD0}"/>
              </a:ext>
            </a:extLst>
          </p:cNvPr>
          <p:cNvCxnSpPr>
            <a:cxnSpLocks/>
          </p:cNvCxnSpPr>
          <p:nvPr/>
        </p:nvCxnSpPr>
        <p:spPr>
          <a:xfrm flipH="1" flipV="1">
            <a:off x="7740352" y="800439"/>
            <a:ext cx="576064" cy="2849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scene3d>
            <a:camera prst="orthographicFront">
              <a:rot lat="0" lon="0" rev="15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текст, зарисовка, рисунок, диаграмма&#10;&#10;Описание создано автоматически">
            <a:extLst>
              <a:ext uri="{FF2B5EF4-FFF2-40B4-BE49-F238E27FC236}">
                <a16:creationId xmlns:a16="http://schemas.microsoft.com/office/drawing/2014/main" id="{E78579BF-F3B4-497A-AFE4-68662960F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58509"/>
            <a:ext cx="7226374" cy="403478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E0624EC-2BD1-4FAB-A115-91585879F661}"/>
              </a:ext>
            </a:extLst>
          </p:cNvPr>
          <p:cNvSpPr/>
          <p:nvPr/>
        </p:nvSpPr>
        <p:spPr>
          <a:xfrm>
            <a:off x="3095539" y="148570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</a:t>
            </a:r>
            <a:r>
              <a:rPr lang="ru-RU" sz="2000" dirty="0">
                <a:solidFill>
                  <a:srgbClr val="430605"/>
                </a:solidFill>
              </a:rPr>
              <a:t>4</a:t>
            </a:r>
            <a:endParaRPr lang="en-US" sz="2000" dirty="0">
              <a:solidFill>
                <a:srgbClr val="430605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94A87A-9721-499F-A631-A9EBCEE43EFE}"/>
              </a:ext>
            </a:extLst>
          </p:cNvPr>
          <p:cNvSpPr/>
          <p:nvPr/>
        </p:nvSpPr>
        <p:spPr>
          <a:xfrm>
            <a:off x="492835" y="894014"/>
            <a:ext cx="6275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Pieri D. Béryte dans le grand commerce méditerranéen. Production et importation d'amphores dans le Levant protobyzantin (Ve—VIIe s. ap. J.-C.). Productions et échanges dans la Syrie gréco-romaine. Actes du 2e colloque international sur la Syrie antique (Tours, 12-13 juin 2003). 2007. </a:t>
            </a:r>
            <a:r>
              <a:rPr lang="en-US" sz="1400" dirty="0"/>
              <a:t>P. </a:t>
            </a:r>
            <a:r>
              <a:rPr lang="fr-FR" sz="1400" dirty="0"/>
              <a:t>297—327.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552147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F016DD-E814-47F3-9A6B-5463BF491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01362"/>
            <a:ext cx="2571750" cy="360654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D44159-98F3-432B-8DEE-3F23A1C9E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54" y="1901362"/>
            <a:ext cx="1528572" cy="169164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8AA3AC-A311-4D2D-9D73-4C843153A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42" y="3785989"/>
            <a:ext cx="2031492" cy="174040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FF7093-2761-47A2-9CEC-B9BF0CDB0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78" y="130315"/>
            <a:ext cx="1071372" cy="231343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9503CEA4-CB30-4D5A-9EC3-19073971B416}"/>
              </a:ext>
            </a:extLst>
          </p:cNvPr>
          <p:cNvSpPr/>
          <p:nvPr/>
        </p:nvSpPr>
        <p:spPr>
          <a:xfrm>
            <a:off x="5928035" y="4941168"/>
            <a:ext cx="15613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A1DA19-68E1-4BBB-8BF8-D840C56662B7}"/>
              </a:ext>
            </a:extLst>
          </p:cNvPr>
          <p:cNvSpPr/>
          <p:nvPr/>
        </p:nvSpPr>
        <p:spPr>
          <a:xfrm>
            <a:off x="5826024" y="2420888"/>
            <a:ext cx="59891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D07D093-E93B-4C6F-BEDD-AC1BF2F4D395}"/>
              </a:ext>
            </a:extLst>
          </p:cNvPr>
          <p:cNvCxnSpPr/>
          <p:nvPr/>
        </p:nvCxnSpPr>
        <p:spPr>
          <a:xfrm flipH="1" flipV="1">
            <a:off x="5220072" y="4656193"/>
            <a:ext cx="576064" cy="2849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16BE62-72BD-4B7C-BB7B-1EB940477DBB}"/>
              </a:ext>
            </a:extLst>
          </p:cNvPr>
          <p:cNvCxnSpPr/>
          <p:nvPr/>
        </p:nvCxnSpPr>
        <p:spPr>
          <a:xfrm flipH="1" flipV="1">
            <a:off x="4499992" y="4149080"/>
            <a:ext cx="576064" cy="2849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FD20522-C93F-4009-A842-099C76A43624}"/>
              </a:ext>
            </a:extLst>
          </p:cNvPr>
          <p:cNvCxnSpPr/>
          <p:nvPr/>
        </p:nvCxnSpPr>
        <p:spPr>
          <a:xfrm flipH="1" flipV="1">
            <a:off x="5076056" y="2857538"/>
            <a:ext cx="576064" cy="2849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scene3d>
            <a:camera prst="orthographicFront">
              <a:rot lat="0" lon="0" rev="15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FEB392-9169-4573-B0B3-0A8954B2D09B}"/>
              </a:ext>
            </a:extLst>
          </p:cNvPr>
          <p:cNvSpPr/>
          <p:nvPr/>
        </p:nvSpPr>
        <p:spPr>
          <a:xfrm>
            <a:off x="3095539" y="148570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</a:t>
            </a:r>
            <a:r>
              <a:rPr lang="ru-RU" sz="2000" dirty="0">
                <a:solidFill>
                  <a:srgbClr val="430605"/>
                </a:solidFill>
              </a:rPr>
              <a:t>4</a:t>
            </a:r>
            <a:endParaRPr lang="en-US" sz="2000" dirty="0">
              <a:solidFill>
                <a:srgbClr val="430605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A5D9A4-555D-41A1-909C-CF6F44720B25}"/>
              </a:ext>
            </a:extLst>
          </p:cNvPr>
          <p:cNvSpPr/>
          <p:nvPr/>
        </p:nvSpPr>
        <p:spPr>
          <a:xfrm>
            <a:off x="853201" y="1355491"/>
            <a:ext cx="279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0,2%)</a:t>
            </a:r>
            <a:endParaRPr lang="ru-RU" sz="1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9CEF67-B1B4-44DE-8655-E993147BF1C5}"/>
              </a:ext>
            </a:extLst>
          </p:cNvPr>
          <p:cNvSpPr/>
          <p:nvPr/>
        </p:nvSpPr>
        <p:spPr>
          <a:xfrm>
            <a:off x="3701084" y="1385697"/>
            <a:ext cx="3614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Боспор, некрополь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VII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в.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0,7%)</a:t>
            </a:r>
            <a:endParaRPr lang="ru-RU" sz="1400" dirty="0"/>
          </a:p>
        </p:txBody>
      </p:sp>
      <p:pic>
        <p:nvPicPr>
          <p:cNvPr id="17" name="Рисунок 16" descr="Изображение выглядит как строительство, Каменный инструмент, камень, природа&#10;&#10;Описание создано автоматически">
            <a:extLst>
              <a:ext uri="{FF2B5EF4-FFF2-40B4-BE49-F238E27FC236}">
                <a16:creationId xmlns:a16="http://schemas.microsoft.com/office/drawing/2014/main" id="{038923EF-B9BC-42B3-B811-5B71134ED9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49" y="2777467"/>
            <a:ext cx="1203960" cy="331317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C33EA9E-A3E7-4D58-BBB2-C6756C0DF92E}"/>
              </a:ext>
            </a:extLst>
          </p:cNvPr>
          <p:cNvSpPr/>
          <p:nvPr/>
        </p:nvSpPr>
        <p:spPr>
          <a:xfrm>
            <a:off x="5720070" y="6140149"/>
            <a:ext cx="3614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Боспор, цистерна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II-5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0,9%)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06833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3175F0-DFB8-4BF0-9396-3D95A6959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8" y="1452760"/>
            <a:ext cx="2061972" cy="294436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0C623C-46C6-4D31-B849-9A25F9DA7D73}"/>
              </a:ext>
            </a:extLst>
          </p:cNvPr>
          <p:cNvSpPr txBox="1"/>
          <p:nvPr/>
        </p:nvSpPr>
        <p:spPr>
          <a:xfrm>
            <a:off x="746230" y="4868458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LRA 1A </a:t>
            </a:r>
            <a:r>
              <a:rPr lang="ru-RU" sz="1600" dirty="0"/>
              <a:t>- ранний узкогорлый вариант с венчиком в виде ленты диаметром 5-7,5 см и немногочисленными фрагментами ручек. Датируются концом </a:t>
            </a:r>
            <a:r>
              <a:rPr lang="en-US" sz="1600" dirty="0"/>
              <a:t>IV</a:t>
            </a:r>
            <a:r>
              <a:rPr lang="ru-RU" sz="1600" dirty="0"/>
              <a:t> </a:t>
            </a:r>
            <a:r>
              <a:rPr lang="en-US" sz="1600" dirty="0"/>
              <a:t>– V</a:t>
            </a:r>
            <a:r>
              <a:rPr lang="ru-RU" sz="1600" dirty="0"/>
              <a:t> </a:t>
            </a:r>
            <a:r>
              <a:rPr lang="ru-RU" sz="1600" dirty="0" err="1"/>
              <a:t>вв</a:t>
            </a:r>
            <a:r>
              <a:rPr lang="en-US" sz="1600" dirty="0"/>
              <a:t>. </a:t>
            </a:r>
            <a:endParaRPr lang="ru-RU" sz="1600" dirty="0"/>
          </a:p>
          <a:p>
            <a:pPr algn="just"/>
            <a:r>
              <a:rPr lang="ru-RU" sz="1600" dirty="0"/>
              <a:t>Ручки с одним глубоким желобком относятся с предшествующим или ранним вариантам </a:t>
            </a:r>
            <a:r>
              <a:rPr lang="en-US" sz="1600" dirty="0"/>
              <a:t>LR 1A</a:t>
            </a:r>
            <a:r>
              <a:rPr lang="ru-RU" sz="16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FB5AF-6CE9-4B47-8ABA-B283CC863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40" y="620688"/>
            <a:ext cx="2571750" cy="360654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44168A-FE1D-48A9-A931-03BF3371E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16" y="620688"/>
            <a:ext cx="1334616" cy="208823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EE91B-473E-457E-A73A-0F09A0102681}"/>
              </a:ext>
            </a:extLst>
          </p:cNvPr>
          <p:cNvSpPr txBox="1"/>
          <p:nvPr/>
        </p:nvSpPr>
        <p:spPr>
          <a:xfrm>
            <a:off x="7433084" y="2646611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Kellia</a:t>
            </a:r>
            <a:endParaRPr lang="ru-RU" sz="16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A5C2CFF-F078-49AA-AF75-4A4C7DAE3E18}"/>
              </a:ext>
            </a:extLst>
          </p:cNvPr>
          <p:cNvSpPr/>
          <p:nvPr/>
        </p:nvSpPr>
        <p:spPr>
          <a:xfrm>
            <a:off x="5557252" y="114288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E1E0627-A574-48CD-99EC-CB755567A16B}"/>
              </a:ext>
            </a:extLst>
          </p:cNvPr>
          <p:cNvCxnSpPr/>
          <p:nvPr/>
        </p:nvCxnSpPr>
        <p:spPr>
          <a:xfrm flipV="1">
            <a:off x="4896036" y="1344885"/>
            <a:ext cx="576064" cy="50405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5BE7561-54C4-41A3-9BB7-127017E0F04F}"/>
              </a:ext>
            </a:extLst>
          </p:cNvPr>
          <p:cNvCxnSpPr/>
          <p:nvPr/>
        </p:nvCxnSpPr>
        <p:spPr>
          <a:xfrm flipV="1">
            <a:off x="4932040" y="1740929"/>
            <a:ext cx="504056" cy="21602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794AC0F-FF98-4419-92F0-BAFD0E39E48B}"/>
              </a:ext>
            </a:extLst>
          </p:cNvPr>
          <p:cNvCxnSpPr/>
          <p:nvPr/>
        </p:nvCxnSpPr>
        <p:spPr>
          <a:xfrm flipH="1" flipV="1">
            <a:off x="5436096" y="1524905"/>
            <a:ext cx="72008" cy="21602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40E7E0A-8138-438D-AEB1-F4F5B94D2D4E}"/>
              </a:ext>
            </a:extLst>
          </p:cNvPr>
          <p:cNvSpPr/>
          <p:nvPr/>
        </p:nvSpPr>
        <p:spPr>
          <a:xfrm>
            <a:off x="2699792" y="148570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</a:t>
            </a:r>
            <a:r>
              <a:rPr lang="ru-RU" sz="2000" dirty="0">
                <a:solidFill>
                  <a:srgbClr val="430605"/>
                </a:solidFill>
              </a:rPr>
              <a:t>1А и предтечи</a:t>
            </a:r>
            <a:endParaRPr lang="en-US" sz="2000" dirty="0">
              <a:solidFill>
                <a:srgbClr val="430605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E68FAA7-4F45-447D-97F0-2D1DF55BA0C0}"/>
              </a:ext>
            </a:extLst>
          </p:cNvPr>
          <p:cNvSpPr/>
          <p:nvPr/>
        </p:nvSpPr>
        <p:spPr>
          <a:xfrm>
            <a:off x="683568" y="2708920"/>
            <a:ext cx="2571750" cy="1688208"/>
          </a:xfrm>
          <a:prstGeom prst="roundRect">
            <a:avLst/>
          </a:prstGeom>
          <a:noFill/>
          <a:ln w="19050">
            <a:solidFill>
              <a:srgbClr val="FF4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C2243D7-A7B6-42C7-A122-5E3326BD41B0}"/>
              </a:ext>
            </a:extLst>
          </p:cNvPr>
          <p:cNvSpPr/>
          <p:nvPr/>
        </p:nvSpPr>
        <p:spPr>
          <a:xfrm rot="20771354">
            <a:off x="4589200" y="2821048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80021FC-C184-44D4-BB47-6BF8343E1E42}"/>
              </a:ext>
            </a:extLst>
          </p:cNvPr>
          <p:cNvCxnSpPr/>
          <p:nvPr/>
        </p:nvCxnSpPr>
        <p:spPr>
          <a:xfrm flipH="1" flipV="1">
            <a:off x="4211960" y="2533017"/>
            <a:ext cx="216024" cy="43204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1A155E-D92A-4C93-B015-C00645D80656}"/>
              </a:ext>
            </a:extLst>
          </p:cNvPr>
          <p:cNvSpPr/>
          <p:nvPr/>
        </p:nvSpPr>
        <p:spPr>
          <a:xfrm>
            <a:off x="1212451" y="664432"/>
            <a:ext cx="20428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:</a:t>
            </a:r>
          </a:p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всего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9,1%)</a:t>
            </a:r>
          </a:p>
          <a:p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LR 1A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. 2-3%</a:t>
            </a:r>
            <a:endParaRPr lang="ru-RU" sz="14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B687203-F37B-4C00-867C-AFF5EFD8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7" y="4307772"/>
            <a:ext cx="3692130" cy="21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4117EC-DAE6-4FA7-97A5-E3A9928E3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02" y="3546777"/>
            <a:ext cx="1765609" cy="674311"/>
          </a:xfrm>
          <a:prstGeom prst="rect">
            <a:avLst/>
          </a:prstGeom>
          <a:effectLst>
            <a:outerShdw blurRad="63500" sx="102000" sy="102000" algn="ctr" rotWithShape="0">
              <a:srgbClr val="430605">
                <a:alpha val="40000"/>
              </a:srgbClr>
            </a:outerShdw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E841024-1063-4E1B-8E1B-6A5D70457A4D}"/>
              </a:ext>
            </a:extLst>
          </p:cNvPr>
          <p:cNvSpPr/>
          <p:nvPr/>
        </p:nvSpPr>
        <p:spPr>
          <a:xfrm>
            <a:off x="5747108" y="6384091"/>
            <a:ext cx="3396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Босфорский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переулок г. Керчи)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40358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CB9994-B8D3-4457-85EC-E4D565E98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56742"/>
            <a:ext cx="2679608" cy="48006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327593-3585-4567-89A8-0DC1A8A8D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73113"/>
            <a:ext cx="2740707" cy="48006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84CF5-EF5A-4E7B-80F2-10A784723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73113"/>
            <a:ext cx="2652065" cy="475343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F5953F-3956-4BAB-9A9C-A8D79F949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6" y="225698"/>
            <a:ext cx="1827955" cy="77160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396419-0644-49C0-8D04-4121CC809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36" y="253257"/>
            <a:ext cx="1919813" cy="74404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1A3435-8960-432B-A266-271D6247DC37}"/>
              </a:ext>
            </a:extLst>
          </p:cNvPr>
          <p:cNvSpPr/>
          <p:nvPr/>
        </p:nvSpPr>
        <p:spPr>
          <a:xfrm>
            <a:off x="2859120" y="11229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30605"/>
                </a:solidFill>
              </a:rPr>
              <a:t>Late Roman Amphorae (LR) </a:t>
            </a:r>
            <a:r>
              <a:rPr lang="ru-RU" sz="2000" dirty="0">
                <a:solidFill>
                  <a:srgbClr val="430605"/>
                </a:solidFill>
              </a:rPr>
              <a:t>1В</a:t>
            </a:r>
            <a:endParaRPr lang="en-US" sz="2000" dirty="0">
              <a:solidFill>
                <a:srgbClr val="430605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FF60BE-63D6-442A-9DC2-3EFC19EB03B3}"/>
              </a:ext>
            </a:extLst>
          </p:cNvPr>
          <p:cNvSpPr/>
          <p:nvPr/>
        </p:nvSpPr>
        <p:spPr>
          <a:xfrm>
            <a:off x="599329" y="6012577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Хоз. яма № 87 (вторая четверть VI в.). Амфоры из заполнения ямы с диаметром венчика</a:t>
            </a:r>
          </a:p>
          <a:p>
            <a:r>
              <a:rPr lang="ru-RU" sz="1600" dirty="0" err="1">
                <a:solidFill>
                  <a:srgbClr val="430605"/>
                </a:solidFill>
                <a:cs typeface="Andalus" pitchFamily="18" charset="-78"/>
              </a:rPr>
              <a:t>ок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. 9 см принадлежат раннему или переходному варианту LR 1В1 начала VI в.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943738-537D-428D-836E-598E5C9B3C01}"/>
              </a:ext>
            </a:extLst>
          </p:cNvPr>
          <p:cNvSpPr/>
          <p:nvPr/>
        </p:nvSpPr>
        <p:spPr>
          <a:xfrm>
            <a:off x="3445794" y="683083"/>
            <a:ext cx="2310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6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02949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237A71-7F29-4FA4-92C3-080F74397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42" y="404664"/>
            <a:ext cx="2510363" cy="5833943"/>
          </a:xfrm>
          <a:prstGeom prst="rect">
            <a:avLst/>
          </a:prstGeom>
          <a:effectLst>
            <a:outerShdw blurRad="63500" sx="102000" sy="102000" algn="ctr" rotWithShape="0">
              <a:srgbClr val="430605">
                <a:alpha val="40000"/>
              </a:srgbClr>
            </a:outerShdw>
          </a:effectLst>
        </p:spPr>
      </p:pic>
      <p:pic>
        <p:nvPicPr>
          <p:cNvPr id="4" name="Рисунок 3" descr="Изображение выглядит как зарисовка, рисунок, Штриховая графика, графическая вставка&#10;&#10;Описание создано автоматически">
            <a:extLst>
              <a:ext uri="{FF2B5EF4-FFF2-40B4-BE49-F238E27FC236}">
                <a16:creationId xmlns:a16="http://schemas.microsoft.com/office/drawing/2014/main" id="{CBFD57AC-A0CD-490F-BE2B-3FB3E29E1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t="7599" r="11624" b="6338"/>
          <a:stretch/>
        </p:blipFill>
        <p:spPr>
          <a:xfrm>
            <a:off x="5436096" y="1647309"/>
            <a:ext cx="2463649" cy="459129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8C5507-17C1-4D81-8C8F-AC804E7D31EA}"/>
              </a:ext>
            </a:extLst>
          </p:cNvPr>
          <p:cNvSpPr/>
          <p:nvPr/>
        </p:nvSpPr>
        <p:spPr>
          <a:xfrm>
            <a:off x="5572972" y="6229376"/>
            <a:ext cx="218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Тиритака, раскоп 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XXVI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6DEE36-AE5F-4F47-B4B1-B7B20D1F9660}"/>
              </a:ext>
            </a:extLst>
          </p:cNvPr>
          <p:cNvSpPr/>
          <p:nvPr/>
        </p:nvSpPr>
        <p:spPr>
          <a:xfrm>
            <a:off x="683568" y="6260153"/>
            <a:ext cx="3396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Босфорский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переулок г. Керчи)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EFD3AB-1D6C-48C8-90F5-45AAE9C6DC82}"/>
              </a:ext>
            </a:extLst>
          </p:cNvPr>
          <p:cNvSpPr/>
          <p:nvPr/>
        </p:nvSpPr>
        <p:spPr>
          <a:xfrm>
            <a:off x="4669797" y="90015"/>
            <a:ext cx="65533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30605"/>
                </a:solidFill>
              </a:rPr>
              <a:t>Late Roman Amphorae (LR) </a:t>
            </a:r>
            <a:r>
              <a:rPr lang="ru-RU" sz="2200" dirty="0">
                <a:solidFill>
                  <a:srgbClr val="430605"/>
                </a:solidFill>
              </a:rPr>
              <a:t>1В</a:t>
            </a:r>
            <a:endParaRPr lang="en-US" sz="2200" dirty="0">
              <a:solidFill>
                <a:srgbClr val="430605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9F5275-45DE-40F5-AE7D-1EAA10327F7E}"/>
              </a:ext>
            </a:extLst>
          </p:cNvPr>
          <p:cNvSpPr/>
          <p:nvPr/>
        </p:nvSpPr>
        <p:spPr>
          <a:xfrm>
            <a:off x="1151213" y="0"/>
            <a:ext cx="2603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30605"/>
                </a:solidFill>
              </a:rPr>
              <a:t>ранний </a:t>
            </a:r>
            <a:r>
              <a:rPr lang="en-US" dirty="0">
                <a:solidFill>
                  <a:srgbClr val="430605"/>
                </a:solidFill>
              </a:rPr>
              <a:t>LR </a:t>
            </a:r>
            <a:r>
              <a:rPr lang="ru-RU" dirty="0">
                <a:solidFill>
                  <a:srgbClr val="430605"/>
                </a:solidFill>
              </a:rPr>
              <a:t>1В, нач. </a:t>
            </a:r>
            <a:r>
              <a:rPr lang="en-US" dirty="0">
                <a:solidFill>
                  <a:srgbClr val="430605"/>
                </a:solidFill>
              </a:rPr>
              <a:t>VI </a:t>
            </a:r>
            <a:r>
              <a:rPr lang="ru-RU" dirty="0">
                <a:solidFill>
                  <a:srgbClr val="430605"/>
                </a:solidFill>
              </a:rPr>
              <a:t>в.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3D0E02-1EC8-4995-A940-12A94543012E}"/>
              </a:ext>
            </a:extLst>
          </p:cNvPr>
          <p:cNvSpPr/>
          <p:nvPr/>
        </p:nvSpPr>
        <p:spPr>
          <a:xfrm>
            <a:off x="5321107" y="1133320"/>
            <a:ext cx="2693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30605"/>
                </a:solidFill>
              </a:rPr>
              <a:t>LR </a:t>
            </a:r>
            <a:r>
              <a:rPr lang="ru-RU" dirty="0">
                <a:solidFill>
                  <a:srgbClr val="430605"/>
                </a:solidFill>
              </a:rPr>
              <a:t>1В, сер. </a:t>
            </a:r>
            <a:r>
              <a:rPr lang="en-US" dirty="0">
                <a:solidFill>
                  <a:srgbClr val="430605"/>
                </a:solidFill>
              </a:rPr>
              <a:t>VI-</a:t>
            </a:r>
            <a:r>
              <a:rPr lang="ru-RU" dirty="0" err="1">
                <a:solidFill>
                  <a:srgbClr val="430605"/>
                </a:solidFill>
              </a:rPr>
              <a:t>п.п</a:t>
            </a:r>
            <a:r>
              <a:rPr lang="ru-RU" dirty="0">
                <a:solidFill>
                  <a:srgbClr val="430605"/>
                </a:solidFill>
              </a:rPr>
              <a:t>.</a:t>
            </a:r>
            <a:r>
              <a:rPr lang="en-US" dirty="0">
                <a:solidFill>
                  <a:srgbClr val="430605"/>
                </a:solidFill>
              </a:rPr>
              <a:t>VII </a:t>
            </a:r>
            <a:r>
              <a:rPr lang="ru-RU" dirty="0">
                <a:solidFill>
                  <a:srgbClr val="430605"/>
                </a:solidFill>
              </a:rPr>
              <a:t>вв.</a:t>
            </a:r>
            <a:endParaRPr lang="ru-RU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8EF9F89-DC5C-4561-BF0F-EB1D5F6F8D5E}"/>
              </a:ext>
            </a:extLst>
          </p:cNvPr>
          <p:cNvSpPr/>
          <p:nvPr/>
        </p:nvSpPr>
        <p:spPr>
          <a:xfrm>
            <a:off x="4302374" y="4149080"/>
            <a:ext cx="734845" cy="369332"/>
          </a:xfrm>
          <a:prstGeom prst="rightArrow">
            <a:avLst/>
          </a:prstGeom>
          <a:gradFill flip="none" rotWithShape="1">
            <a:gsLst>
              <a:gs pos="91000">
                <a:srgbClr val="7E0000"/>
              </a:gs>
              <a:gs pos="0">
                <a:srgbClr val="504A55"/>
              </a:gs>
              <a:gs pos="0">
                <a:srgbClr val="540000"/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rgbClr val="540000"/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376EDA-34AD-48DF-967D-03DAB8198C09}"/>
              </a:ext>
            </a:extLst>
          </p:cNvPr>
          <p:cNvSpPr/>
          <p:nvPr/>
        </p:nvSpPr>
        <p:spPr>
          <a:xfrm>
            <a:off x="4054132" y="520902"/>
            <a:ext cx="50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Начиная со второй четверти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VI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в. на Боспоре доля амфор LR 1 увеличивается и достигает 12-25% всех амфор в комплексах.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31178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7867" y="6476339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55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8"/>
          <a:stretch/>
        </p:blipFill>
        <p:spPr>
          <a:xfrm>
            <a:off x="251520" y="1161240"/>
            <a:ext cx="3756314" cy="354551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04086" y="-7857"/>
            <a:ext cx="718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540000"/>
                </a:solidFill>
              </a:rPr>
              <a:t>Понтийские амфоры типа Антонова 5 (</a:t>
            </a:r>
            <a:r>
              <a:rPr lang="en-US" sz="2400" dirty="0">
                <a:solidFill>
                  <a:srgbClr val="540000"/>
                </a:solidFill>
              </a:rPr>
              <a:t>V/</a:t>
            </a:r>
            <a:r>
              <a:rPr lang="ru-RU" sz="2400" dirty="0">
                <a:solidFill>
                  <a:srgbClr val="540000"/>
                </a:solidFill>
              </a:rPr>
              <a:t>АДСВ-71)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1755648" cy="58355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06" y="515680"/>
            <a:ext cx="1844179" cy="52993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59682" y="161021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Тиритака (17,0%):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8315" y="2478642"/>
            <a:ext cx="289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ru-RU" dirty="0">
                <a:solidFill>
                  <a:prstClr val="black"/>
                </a:solidFill>
              </a:rPr>
              <a:t> венчика </a:t>
            </a:r>
            <a:r>
              <a:rPr lang="ru-RU" dirty="0" err="1">
                <a:solidFill>
                  <a:prstClr val="black"/>
                </a:solidFill>
              </a:rPr>
              <a:t>ок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6-8 </a:t>
            </a:r>
            <a:r>
              <a:rPr lang="ru-RU" dirty="0">
                <a:solidFill>
                  <a:prstClr val="black"/>
                </a:solidFill>
              </a:rPr>
              <a:t>см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26399" y="2173077"/>
            <a:ext cx="875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  <a:cs typeface="Andalus" pitchFamily="18" charset="-78"/>
              </a:rPr>
              <a:t>Боспор: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EE2BC8-8AA3-46A7-937C-833D2CDE3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82" y="476672"/>
            <a:ext cx="3017253" cy="194421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E9377117-276F-460B-AEB0-FECB48EAAACE}"/>
              </a:ext>
            </a:extLst>
          </p:cNvPr>
          <p:cNvSpPr/>
          <p:nvPr/>
        </p:nvSpPr>
        <p:spPr>
          <a:xfrm>
            <a:off x="7095722" y="108874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251D84-80EE-4238-9C8D-9AD5C90D9E83}"/>
              </a:ext>
            </a:extLst>
          </p:cNvPr>
          <p:cNvSpPr txBox="1"/>
          <p:nvPr/>
        </p:nvSpPr>
        <p:spPr>
          <a:xfrm>
            <a:off x="7095722" y="1879540"/>
            <a:ext cx="11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Antonova 5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9CDAA51-B119-48C4-B0B4-4E77E595FC33}"/>
              </a:ext>
            </a:extLst>
          </p:cNvPr>
          <p:cNvSpPr/>
          <p:nvPr/>
        </p:nvSpPr>
        <p:spPr>
          <a:xfrm>
            <a:off x="7039823" y="1837360"/>
            <a:ext cx="907139" cy="56551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31503A-BDD4-4725-82B8-34FEBB229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95" y="692696"/>
            <a:ext cx="727512" cy="1527603"/>
          </a:xfrm>
          <a:prstGeom prst="rect">
            <a:avLst/>
          </a:prstGeom>
          <a:effectLst>
            <a:outerShdw blurRad="63500" sx="102000" sy="102000" algn="ctr" rotWithShape="0">
              <a:srgbClr val="703938">
                <a:alpha val="40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C1B4928-0771-470B-B5A6-86356D078E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06" y="2488104"/>
            <a:ext cx="1627701" cy="2127012"/>
          </a:xfrm>
          <a:prstGeom prst="rect">
            <a:avLst/>
          </a:prstGeom>
          <a:effectLst>
            <a:outerShdw blurRad="63500" sx="102000" sy="102000" algn="ctr" rotWithShape="0">
              <a:srgbClr val="542B2A">
                <a:alpha val="4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35D769-803C-48CF-B2DA-08DF5F7328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2" y="4766067"/>
            <a:ext cx="6096000" cy="1989513"/>
          </a:xfrm>
          <a:prstGeom prst="rect">
            <a:avLst/>
          </a:prstGeom>
          <a:effectLst>
            <a:outerShdw blurRad="63500" sx="102000" sy="102000" algn="ctr" rotWithShape="0">
              <a:srgbClr val="542B2A">
                <a:alpha val="40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91FEC68-A2FC-4DA0-94ED-2036E168A3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96" y="499575"/>
            <a:ext cx="1178330" cy="117833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A49FC2-E727-4675-8EE9-F077E2BCF0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88" y="2999131"/>
            <a:ext cx="2155698" cy="3463290"/>
          </a:xfrm>
          <a:prstGeom prst="rect">
            <a:avLst/>
          </a:prstGeom>
          <a:effectLst>
            <a:outerShdw blurRad="63500" sx="102000" sy="102000" algn="ctr" rotWithShape="0">
              <a:srgbClr val="542B2A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486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56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DA125F-B6F5-4592-A3D3-0EF3E1DA7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82" y="476672"/>
            <a:ext cx="3017253" cy="194421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549E911D-7449-497B-969B-B893944B39FC}"/>
              </a:ext>
            </a:extLst>
          </p:cNvPr>
          <p:cNvSpPr/>
          <p:nvPr/>
        </p:nvSpPr>
        <p:spPr>
          <a:xfrm>
            <a:off x="7095722" y="108874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08259-6F9F-4BD0-9615-EAA792F4F105}"/>
              </a:ext>
            </a:extLst>
          </p:cNvPr>
          <p:cNvSpPr txBox="1"/>
          <p:nvPr/>
        </p:nvSpPr>
        <p:spPr>
          <a:xfrm>
            <a:off x="6740735" y="1778865"/>
            <a:ext cx="932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Antonova 5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E5190C3-C7E9-43F3-92EF-E6C07E24F8F8}"/>
              </a:ext>
            </a:extLst>
          </p:cNvPr>
          <p:cNvSpPr/>
          <p:nvPr/>
        </p:nvSpPr>
        <p:spPr>
          <a:xfrm>
            <a:off x="6444208" y="1782232"/>
            <a:ext cx="1289480" cy="56551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1BDB52-2F9B-4E07-A5B6-1A534F808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95" y="692696"/>
            <a:ext cx="727512" cy="1527603"/>
          </a:xfrm>
          <a:prstGeom prst="rect">
            <a:avLst/>
          </a:prstGeom>
          <a:effectLst>
            <a:outerShdw blurRad="63500" sx="102000" sy="102000" algn="ctr" rotWithShape="0">
              <a:srgbClr val="703938">
                <a:alpha val="40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94D1E9A-BDE0-40DA-BD5A-13C507EDDD22}"/>
              </a:ext>
            </a:extLst>
          </p:cNvPr>
          <p:cNvSpPr/>
          <p:nvPr/>
        </p:nvSpPr>
        <p:spPr>
          <a:xfrm>
            <a:off x="1259632" y="-7857"/>
            <a:ext cx="718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540000"/>
                </a:solidFill>
              </a:rPr>
              <a:t>Понтийские амфоры типа Антонова 5 (</a:t>
            </a:r>
            <a:r>
              <a:rPr lang="en-US" sz="2400" dirty="0">
                <a:solidFill>
                  <a:srgbClr val="540000"/>
                </a:solidFill>
              </a:rPr>
              <a:t>V/</a:t>
            </a:r>
            <a:r>
              <a:rPr lang="ru-RU" sz="2400" dirty="0">
                <a:solidFill>
                  <a:srgbClr val="540000"/>
                </a:solidFill>
              </a:rPr>
              <a:t>АДСВ-71)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96E0A4B-3CA7-4FAF-A3D0-4E4D1DEBEDDE}"/>
              </a:ext>
            </a:extLst>
          </p:cNvPr>
          <p:cNvSpPr/>
          <p:nvPr/>
        </p:nvSpPr>
        <p:spPr>
          <a:xfrm>
            <a:off x="153441" y="332656"/>
            <a:ext cx="50666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/>
              <a:t>О возможном центре производства:</a:t>
            </a:r>
          </a:p>
          <a:p>
            <a:r>
              <a:rPr lang="ru-RU" sz="1200" dirty="0"/>
              <a:t>1) </a:t>
            </a:r>
            <a:r>
              <a:rPr lang="en-US" sz="1200" b="1" dirty="0"/>
              <a:t>Smokotina A.V. 2015</a:t>
            </a:r>
            <a:r>
              <a:rPr lang="en-US" sz="1200" dirty="0"/>
              <a:t>. The import of LR 1 Amphorae into Bosporus // S. </a:t>
            </a:r>
            <a:r>
              <a:rPr lang="en-US" sz="1200" dirty="0" err="1"/>
              <a:t>Demesticha</a:t>
            </a:r>
            <a:r>
              <a:rPr lang="en-US" sz="1200" dirty="0"/>
              <a:t> (ed.) PER TERRAM, PER MARE: Seaborne Trade and the Distribution of Roman Amphorae in the Mediterranean. Uppsala: </a:t>
            </a:r>
            <a:r>
              <a:rPr lang="en-US" sz="1200" dirty="0" err="1"/>
              <a:t>Åströmsförlag</a:t>
            </a:r>
            <a:r>
              <a:rPr lang="en-US" sz="1200" dirty="0"/>
              <a:t>. P. 129–130. Fig. 6, 32–34.</a:t>
            </a:r>
            <a:endParaRPr lang="ru-RU" sz="1200" dirty="0"/>
          </a:p>
          <a:p>
            <a:r>
              <a:rPr lang="ru-RU" sz="1200" dirty="0"/>
              <a:t>2) </a:t>
            </a:r>
            <a:r>
              <a:rPr lang="en-US" sz="1200" b="1" dirty="0"/>
              <a:t>Opaiţ A. 2018</a:t>
            </a:r>
            <a:r>
              <a:rPr lang="en-US" sz="1200" dirty="0"/>
              <a:t>. Local and Imported Wine at </a:t>
            </a:r>
            <a:r>
              <a:rPr lang="en-US" sz="1200" dirty="0" err="1"/>
              <a:t>Pompeiopolis</a:t>
            </a:r>
            <a:r>
              <a:rPr lang="en-US" sz="1200" dirty="0"/>
              <a:t>, Paphlagonia // </a:t>
            </a:r>
            <a:r>
              <a:rPr lang="en-US" sz="1200" dirty="0" err="1"/>
              <a:t>RCRFActa</a:t>
            </a:r>
            <a:r>
              <a:rPr lang="en-US" sz="1200" dirty="0"/>
              <a:t> 45</a:t>
            </a:r>
            <a:r>
              <a:rPr lang="ru-RU" sz="1200" dirty="0"/>
              <a:t>.</a:t>
            </a:r>
            <a:r>
              <a:rPr lang="en-US" sz="1200" dirty="0"/>
              <a:t> P. 702. Fig. 29–31 and 40.</a:t>
            </a:r>
            <a:endParaRPr lang="ru-RU" sz="1200" dirty="0"/>
          </a:p>
          <a:p>
            <a:r>
              <a:rPr lang="ru-RU" sz="1200" dirty="0"/>
              <a:t>3) </a:t>
            </a:r>
            <a:r>
              <a:rPr lang="ru-RU" sz="1200" b="1" dirty="0"/>
              <a:t>Смокотина А.В. 2020</a:t>
            </a:r>
            <a:r>
              <a:rPr lang="ru-RU" sz="1200" dirty="0"/>
              <a:t>. Амфоры позднеримского и ранневизантийского времени</a:t>
            </a:r>
            <a:r>
              <a:rPr lang="en-US" sz="1200" dirty="0"/>
              <a:t> // </a:t>
            </a:r>
            <a:r>
              <a:rPr lang="ru-RU" sz="1200" dirty="0"/>
              <a:t>В.Н. Зинько, А.В. Зинько и Л.Ю. Пономарев. Тиритака. Раскоп XXVI. Том III. Археологические комплексы второй половины III – VII вв.: </a:t>
            </a:r>
            <a:r>
              <a:rPr lang="ru-RU" sz="1200" dirty="0" err="1"/>
              <a:t>Симф</a:t>
            </a:r>
            <a:r>
              <a:rPr lang="en-US" sz="1200" dirty="0"/>
              <a:t>.</a:t>
            </a:r>
            <a:r>
              <a:rPr lang="ru-RU" sz="1200" dirty="0"/>
              <a:t>-Керчь.</a:t>
            </a:r>
            <a:r>
              <a:rPr lang="en-US" sz="1200" dirty="0"/>
              <a:t> C. </a:t>
            </a:r>
            <a:r>
              <a:rPr lang="ru-RU" sz="1200" dirty="0"/>
              <a:t>533. </a:t>
            </a:r>
          </a:p>
          <a:p>
            <a:endParaRPr lang="ru-RU" sz="1200" dirty="0"/>
          </a:p>
        </p:txBody>
      </p:sp>
      <p:pic>
        <p:nvPicPr>
          <p:cNvPr id="19" name="Рисунок 18" descr="Изображение выглядит как зарисовка, рисунок, Детское искусство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2A11A985-72A4-45D5-BD60-751156076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76" y="3194163"/>
            <a:ext cx="2983707" cy="260714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09620-75AF-4A2C-B650-DD11A060C61B}"/>
              </a:ext>
            </a:extLst>
          </p:cNvPr>
          <p:cNvSpPr/>
          <p:nvPr/>
        </p:nvSpPr>
        <p:spPr>
          <a:xfrm>
            <a:off x="3256816" y="5881259"/>
            <a:ext cx="2224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г. Боспор (</a:t>
            </a:r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Босфорский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 переулок г. Керчи)</a:t>
            </a:r>
            <a:r>
              <a:rPr lang="en-US" sz="1400" dirty="0">
                <a:solidFill>
                  <a:srgbClr val="430605"/>
                </a:solidFill>
                <a:cs typeface="Andalus" pitchFamily="18" charset="-78"/>
              </a:rPr>
              <a:t>, </a:t>
            </a:r>
            <a:r>
              <a:rPr lang="ru-RU" sz="1400" dirty="0">
                <a:solidFill>
                  <a:srgbClr val="430605"/>
                </a:solidFill>
                <a:cs typeface="Andalus" pitchFamily="18" charset="-78"/>
              </a:rPr>
              <a:t>яма 19:</a:t>
            </a:r>
            <a:endParaRPr lang="ru-RU" sz="14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3C4700-39FC-42C7-9F89-DAAE8FE4A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37" y="5270788"/>
            <a:ext cx="1282066" cy="129216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0117A79-04E3-454A-82FF-096E345613DD}"/>
              </a:ext>
            </a:extLst>
          </p:cNvPr>
          <p:cNvSpPr/>
          <p:nvPr/>
        </p:nvSpPr>
        <p:spPr>
          <a:xfrm>
            <a:off x="4769316" y="2699628"/>
            <a:ext cx="2995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30605"/>
                </a:solidFill>
                <a:cs typeface="Andalus" pitchFamily="18" charset="-78"/>
              </a:rPr>
              <a:t>Понтийские имитации </a:t>
            </a:r>
            <a:r>
              <a:rPr lang="en-US" dirty="0">
                <a:solidFill>
                  <a:srgbClr val="430605"/>
                </a:solidFill>
                <a:cs typeface="Andalus" pitchFamily="18" charset="-78"/>
              </a:rPr>
              <a:t>LR 1</a:t>
            </a:r>
            <a:r>
              <a:rPr lang="ru-RU" dirty="0">
                <a:solidFill>
                  <a:srgbClr val="430605"/>
                </a:solidFill>
                <a:cs typeface="Andalus" pitchFamily="18" charset="-78"/>
              </a:rPr>
              <a:t>:</a:t>
            </a:r>
            <a:endParaRPr lang="ru-RU" dirty="0"/>
          </a:p>
        </p:txBody>
      </p:sp>
      <p:pic>
        <p:nvPicPr>
          <p:cNvPr id="25" name="Рисунок 24" descr="Изображение выглядит как зарисовка, рисунок, Штриховая графика, графическая вставка&#10;&#10;Описание создано автоматически">
            <a:extLst>
              <a:ext uri="{FF2B5EF4-FFF2-40B4-BE49-F238E27FC236}">
                <a16:creationId xmlns:a16="http://schemas.microsoft.com/office/drawing/2014/main" id="{BACC746B-3AB5-4AF8-BF52-64221175D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85170"/>
            <a:ext cx="2700945" cy="139595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0C8AE5A-D436-4596-952E-5674347B50BF}"/>
              </a:ext>
            </a:extLst>
          </p:cNvPr>
          <p:cNvSpPr/>
          <p:nvPr/>
        </p:nvSpPr>
        <p:spPr>
          <a:xfrm>
            <a:off x="6859708" y="4573889"/>
            <a:ext cx="1326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Помпеиополис</a:t>
            </a:r>
            <a:endParaRPr lang="ru-RU" sz="1400" dirty="0"/>
          </a:p>
        </p:txBody>
      </p:sp>
      <p:pic>
        <p:nvPicPr>
          <p:cNvPr id="28" name="Рисунок 27" descr="Изображение выглядит как Минеральный, Вулканическая порода, Магматическая порода, камень&#10;&#10;Описание создано автоматически">
            <a:extLst>
              <a:ext uri="{FF2B5EF4-FFF2-40B4-BE49-F238E27FC236}">
                <a16:creationId xmlns:a16="http://schemas.microsoft.com/office/drawing/2014/main" id="{ECDD17EB-3ABD-49BA-80B3-BA6CD1AB9E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64" y="4991567"/>
            <a:ext cx="2138332" cy="1317753"/>
          </a:xfrm>
          <a:prstGeom prst="rect">
            <a:avLst/>
          </a:prstGeom>
        </p:spPr>
      </p:pic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564C0D0-FEFF-4D93-8548-E756119A4226}"/>
              </a:ext>
            </a:extLst>
          </p:cNvPr>
          <p:cNvCxnSpPr/>
          <p:nvPr/>
        </p:nvCxnSpPr>
        <p:spPr>
          <a:xfrm flipV="1">
            <a:off x="8448026" y="4448594"/>
            <a:ext cx="0" cy="640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 descr="Изображение выглядит как коричневый, смесь, шоколад, земля&#10;&#10;Описание создано автоматически">
            <a:extLst>
              <a:ext uri="{FF2B5EF4-FFF2-40B4-BE49-F238E27FC236}">
                <a16:creationId xmlns:a16="http://schemas.microsoft.com/office/drawing/2014/main" id="{72888E9F-6980-4E69-B621-D5D3471073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92" y="5260290"/>
            <a:ext cx="1452754" cy="723388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6766155-CC39-474E-BD42-D99908F919DB}"/>
              </a:ext>
            </a:extLst>
          </p:cNvPr>
          <p:cNvSpPr/>
          <p:nvPr/>
        </p:nvSpPr>
        <p:spPr>
          <a:xfrm>
            <a:off x="254443" y="2573886"/>
            <a:ext cx="2406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30605"/>
                </a:solidFill>
                <a:cs typeface="Andalus" pitchFamily="18" charset="-78"/>
              </a:rPr>
              <a:t>Понтийские имитации</a:t>
            </a:r>
            <a:endParaRPr lang="en-US" dirty="0">
              <a:solidFill>
                <a:srgbClr val="430605"/>
              </a:solidFill>
              <a:cs typeface="Andalus" pitchFamily="18" charset="-78"/>
            </a:endParaRPr>
          </a:p>
          <a:p>
            <a:r>
              <a:rPr lang="en-US" dirty="0">
                <a:solidFill>
                  <a:srgbClr val="430605"/>
                </a:solidFill>
                <a:cs typeface="Andalus" pitchFamily="18" charset="-78"/>
              </a:rPr>
              <a:t>C Snp I (</a:t>
            </a:r>
            <a:r>
              <a:rPr lang="ru-RU" dirty="0">
                <a:solidFill>
                  <a:srgbClr val="430605"/>
                </a:solidFill>
                <a:cs typeface="Andalus" pitchFamily="18" charset="-78"/>
              </a:rPr>
              <a:t>Зеест 100): </a:t>
            </a:r>
            <a:endParaRPr lang="ru-RU" dirty="0"/>
          </a:p>
        </p:txBody>
      </p:sp>
      <p:pic>
        <p:nvPicPr>
          <p:cNvPr id="39" name="Рисунок 38" descr="Изображение выглядит как кирпич, строительство&#10;&#10;Описание создано автоматически">
            <a:extLst>
              <a:ext uri="{FF2B5EF4-FFF2-40B4-BE49-F238E27FC236}">
                <a16:creationId xmlns:a16="http://schemas.microsoft.com/office/drawing/2014/main" id="{C9906649-1D5E-4929-A376-ABA688FE2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3" y="3318448"/>
            <a:ext cx="2907282" cy="160284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EE4F2DC-5BE9-41F0-957F-E0586F5EB713}"/>
              </a:ext>
            </a:extLst>
          </p:cNvPr>
          <p:cNvCxnSpPr>
            <a:cxnSpLocks/>
          </p:cNvCxnSpPr>
          <p:nvPr/>
        </p:nvCxnSpPr>
        <p:spPr>
          <a:xfrm flipV="1">
            <a:off x="1771829" y="4617777"/>
            <a:ext cx="0" cy="527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9C991C7-B2D7-489C-8899-BF809D987266}"/>
              </a:ext>
            </a:extLst>
          </p:cNvPr>
          <p:cNvSpPr/>
          <p:nvPr/>
        </p:nvSpPr>
        <p:spPr>
          <a:xfrm>
            <a:off x="179932" y="4909431"/>
            <a:ext cx="1326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rgbClr val="430605"/>
                </a:solidFill>
                <a:cs typeface="Andalus" pitchFamily="18" charset="-78"/>
              </a:rPr>
              <a:t>Помпеиополис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74383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471" y="6484835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57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2" y="823265"/>
            <a:ext cx="2880360" cy="432023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14500"/>
            <a:ext cx="1417320" cy="342900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34" y="2449068"/>
            <a:ext cx="1283208" cy="269443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067944" y="218547"/>
            <a:ext cx="4902304" cy="461665"/>
          </a:xfrm>
          <a:prstGeom prst="rect">
            <a:avLst/>
          </a:prstGeom>
          <a:ln>
            <a:solidFill>
              <a:srgbClr val="703938"/>
            </a:solidFill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540000"/>
                </a:solidFill>
              </a:rPr>
              <a:t>Понтийские амфоры типа</a:t>
            </a:r>
            <a:r>
              <a:rPr lang="en-US" sz="2400" dirty="0">
                <a:solidFill>
                  <a:srgbClr val="540000"/>
                </a:solidFill>
              </a:rPr>
              <a:t> </a:t>
            </a:r>
            <a:r>
              <a:rPr lang="en-US" sz="2400" dirty="0" err="1">
                <a:solidFill>
                  <a:srgbClr val="540000"/>
                </a:solidFill>
              </a:rPr>
              <a:t>Opait</a:t>
            </a:r>
            <a:r>
              <a:rPr lang="en-US" sz="2400" dirty="0">
                <a:solidFill>
                  <a:srgbClr val="540000"/>
                </a:solidFill>
              </a:rPr>
              <a:t> B-I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8614" y="110826"/>
            <a:ext cx="25422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540000"/>
                </a:solidFill>
              </a:rPr>
              <a:t>B</a:t>
            </a:r>
            <a:r>
              <a:rPr lang="ru-RU" sz="2000" dirty="0">
                <a:solidFill>
                  <a:srgbClr val="540000"/>
                </a:solidFill>
              </a:rPr>
              <a:t>ö</a:t>
            </a:r>
            <a:r>
              <a:rPr lang="en-US" sz="2000" dirty="0" err="1">
                <a:solidFill>
                  <a:srgbClr val="540000"/>
                </a:solidFill>
              </a:rPr>
              <a:t>ttger</a:t>
            </a:r>
            <a:r>
              <a:rPr lang="en-US" sz="2000" dirty="0">
                <a:solidFill>
                  <a:srgbClr val="540000"/>
                </a:solidFill>
              </a:rPr>
              <a:t> I</a:t>
            </a:r>
            <a:r>
              <a:rPr lang="ru-RU" sz="2000" dirty="0">
                <a:solidFill>
                  <a:srgbClr val="540000"/>
                </a:solidFill>
              </a:rPr>
              <a:t>.5/Зеест 72</a:t>
            </a:r>
            <a:endParaRPr lang="en-US" sz="2000" dirty="0">
              <a:solidFill>
                <a:srgbClr val="540000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конец </a:t>
            </a:r>
            <a:r>
              <a:rPr lang="en-US" dirty="0">
                <a:solidFill>
                  <a:prstClr val="black"/>
                </a:solidFill>
              </a:rPr>
              <a:t>II – </a:t>
            </a:r>
            <a:r>
              <a:rPr lang="ru-RU" dirty="0">
                <a:solidFill>
                  <a:prstClr val="black"/>
                </a:solidFill>
              </a:rPr>
              <a:t>конец</a:t>
            </a:r>
            <a:r>
              <a:rPr lang="en-US" dirty="0">
                <a:solidFill>
                  <a:prstClr val="black"/>
                </a:solidFill>
              </a:rPr>
              <a:t> IV </a:t>
            </a:r>
            <a:r>
              <a:rPr lang="ru-RU" dirty="0" err="1">
                <a:solidFill>
                  <a:prstClr val="black"/>
                </a:solidFill>
              </a:rPr>
              <a:t>вв</a:t>
            </a:r>
            <a:r>
              <a:rPr lang="en-US" dirty="0">
                <a:solidFill>
                  <a:prstClr val="black"/>
                </a:solidFill>
              </a:rPr>
              <a:t>.)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37549" y="860572"/>
            <a:ext cx="203023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540000"/>
                </a:solidFill>
              </a:rPr>
              <a:t>Böttger III.1</a:t>
            </a:r>
            <a:endParaRPr lang="en-US" sz="2000" dirty="0">
              <a:solidFill>
                <a:srgbClr val="540000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(V – </a:t>
            </a:r>
            <a:r>
              <a:rPr lang="ru-RU" dirty="0">
                <a:solidFill>
                  <a:prstClr val="black"/>
                </a:solidFill>
              </a:rPr>
              <a:t>начало</a:t>
            </a:r>
            <a:r>
              <a:rPr lang="en-US" dirty="0">
                <a:solidFill>
                  <a:prstClr val="black"/>
                </a:solidFill>
              </a:rPr>
              <a:t> VI </a:t>
            </a:r>
            <a:r>
              <a:rPr lang="ru-RU" dirty="0" err="1">
                <a:solidFill>
                  <a:prstClr val="black"/>
                </a:solidFill>
              </a:rPr>
              <a:t>вв</a:t>
            </a:r>
            <a:r>
              <a:rPr lang="en-US" dirty="0">
                <a:solidFill>
                  <a:prstClr val="black"/>
                </a:solidFill>
              </a:rPr>
              <a:t>.)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10974" y="1556792"/>
            <a:ext cx="24459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540000"/>
                </a:solidFill>
              </a:rPr>
              <a:t>Antonova 5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(2 </a:t>
            </a:r>
            <a:r>
              <a:rPr lang="ru-RU" dirty="0">
                <a:solidFill>
                  <a:prstClr val="black"/>
                </a:solidFill>
              </a:rPr>
              <a:t>четверть </a:t>
            </a:r>
            <a:r>
              <a:rPr lang="en-US" dirty="0">
                <a:solidFill>
                  <a:prstClr val="black"/>
                </a:solidFill>
              </a:rPr>
              <a:t>VI-VII</a:t>
            </a:r>
            <a:r>
              <a:rPr lang="ru-RU" dirty="0">
                <a:solidFill>
                  <a:prstClr val="black"/>
                </a:solidFill>
              </a:rPr>
              <a:t> вв.</a:t>
            </a:r>
            <a:r>
              <a:rPr lang="en-US" dirty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395" y="5595408"/>
            <a:ext cx="397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13-14 </a:t>
            </a:r>
            <a:r>
              <a:rPr lang="ru-RU" dirty="0">
                <a:solidFill>
                  <a:prstClr val="black"/>
                </a:solidFill>
              </a:rPr>
              <a:t>см в первой половине </a:t>
            </a:r>
            <a:r>
              <a:rPr lang="en-US" dirty="0">
                <a:solidFill>
                  <a:prstClr val="black"/>
                </a:solidFill>
              </a:rPr>
              <a:t>IV </a:t>
            </a:r>
            <a:r>
              <a:rPr lang="ru-RU" dirty="0">
                <a:solidFill>
                  <a:prstClr val="black"/>
                </a:solidFill>
              </a:rPr>
              <a:t>в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10-12 </a:t>
            </a:r>
            <a:r>
              <a:rPr lang="ru-RU" dirty="0">
                <a:solidFill>
                  <a:prstClr val="black"/>
                </a:solidFill>
              </a:rPr>
              <a:t>см в конце </a:t>
            </a:r>
            <a:r>
              <a:rPr lang="en-US" dirty="0">
                <a:solidFill>
                  <a:prstClr val="black"/>
                </a:solidFill>
              </a:rPr>
              <a:t>IV</a:t>
            </a:r>
            <a:r>
              <a:rPr lang="ru-RU" dirty="0">
                <a:solidFill>
                  <a:prstClr val="black"/>
                </a:solidFill>
              </a:rPr>
              <a:t> в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31640" y="5143500"/>
            <a:ext cx="1232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</a:rPr>
              <a:t>Мирмекий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7255" y="51435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</a:rPr>
              <a:t>Ятрус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4008" y="5595408"/>
            <a:ext cx="175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ru-RU" dirty="0">
                <a:solidFill>
                  <a:prstClr val="black"/>
                </a:solidFill>
              </a:rPr>
              <a:t>. 9,</a:t>
            </a:r>
            <a:r>
              <a:rPr lang="en-US" dirty="0">
                <a:solidFill>
                  <a:prstClr val="black"/>
                </a:solidFill>
              </a:rPr>
              <a:t>0</a:t>
            </a:r>
            <a:r>
              <a:rPr lang="ru-RU" dirty="0">
                <a:solidFill>
                  <a:prstClr val="black"/>
                </a:solidFill>
              </a:rPr>
              <a:t>-10,</a:t>
            </a:r>
            <a:r>
              <a:rPr lang="en-US" dirty="0">
                <a:solidFill>
                  <a:prstClr val="black"/>
                </a:solidFill>
              </a:rPr>
              <a:t>5 </a:t>
            </a:r>
            <a:r>
              <a:rPr lang="ru-RU" dirty="0">
                <a:solidFill>
                  <a:prstClr val="black"/>
                </a:solidFill>
              </a:rPr>
              <a:t>см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2311" y="5136973"/>
            <a:ext cx="118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Херсонес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22088" y="5595408"/>
            <a:ext cx="116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6-8 </a:t>
            </a:r>
            <a:r>
              <a:rPr lang="ru-RU" dirty="0">
                <a:solidFill>
                  <a:prstClr val="black"/>
                </a:solidFill>
              </a:rPr>
              <a:t>см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3779912" y="3501008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300192" y="3501008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48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58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CB6E58-B979-4C3C-BA12-343F5538C296}"/>
              </a:ext>
            </a:extLst>
          </p:cNvPr>
          <p:cNvSpPr/>
          <p:nvPr/>
        </p:nvSpPr>
        <p:spPr>
          <a:xfrm>
            <a:off x="300082" y="0"/>
            <a:ext cx="8520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Позднеримские критские амфоры </a:t>
            </a:r>
            <a:r>
              <a:rPr lang="en-US" sz="20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540000"/>
                </a:solidFill>
              </a:rPr>
              <a:t>Tardo Romano </a:t>
            </a:r>
            <a:r>
              <a:rPr lang="en-US" sz="2000" dirty="0" err="1">
                <a:solidFill>
                  <a:srgbClr val="540000"/>
                </a:solidFill>
              </a:rPr>
              <a:t>Cretese</a:t>
            </a:r>
            <a:r>
              <a:rPr lang="en-US" sz="20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2000" dirty="0">
              <a:solidFill>
                <a:srgbClr val="54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(наиболее распространенные типы на Боспоре)</a:t>
            </a:r>
            <a:endParaRPr lang="en-US" sz="2000" dirty="0">
              <a:solidFill>
                <a:srgbClr val="54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E882EE-BEEB-471B-BD5C-928B5F4CF7C3}"/>
              </a:ext>
            </a:extLst>
          </p:cNvPr>
          <p:cNvSpPr/>
          <p:nvPr/>
        </p:nvSpPr>
        <p:spPr>
          <a:xfrm>
            <a:off x="2109224" y="871670"/>
            <a:ext cx="1836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40000"/>
                </a:solidFill>
                <a:latin typeface="Times New Roman" panose="02020603050405020304" pitchFamily="18" charset="0"/>
              </a:rPr>
              <a:t>TRC 4</a:t>
            </a:r>
            <a:r>
              <a:rPr lang="ru-RU" dirty="0">
                <a:solidFill>
                  <a:srgbClr val="540000"/>
                </a:solidFill>
                <a:latin typeface="Times New Roman" panose="02020603050405020304" pitchFamily="18" charset="0"/>
              </a:rPr>
              <a:t> (Зеест 99)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92AA8D-1705-490D-8AB0-F351FE3FE896}"/>
              </a:ext>
            </a:extLst>
          </p:cNvPr>
          <p:cNvSpPr/>
          <p:nvPr/>
        </p:nvSpPr>
        <p:spPr>
          <a:xfrm>
            <a:off x="5134386" y="871670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40000"/>
                </a:solidFill>
                <a:latin typeface="Times New Roman" panose="02020603050405020304" pitchFamily="18" charset="0"/>
              </a:rPr>
              <a:t>TRC 6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709FB6-1021-423C-A364-1DBCBDED8050}"/>
              </a:ext>
            </a:extLst>
          </p:cNvPr>
          <p:cNvSpPr/>
          <p:nvPr/>
        </p:nvSpPr>
        <p:spPr>
          <a:xfrm>
            <a:off x="2396354" y="4853918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40000"/>
                </a:solidFill>
                <a:latin typeface="Times New Roman" panose="02020603050405020304" pitchFamily="18" charset="0"/>
              </a:rPr>
              <a:t>TRC </a:t>
            </a:r>
            <a:r>
              <a:rPr lang="ru-RU" dirty="0">
                <a:solidFill>
                  <a:srgbClr val="540000"/>
                </a:solidFill>
                <a:latin typeface="Times New Roman" panose="02020603050405020304" pitchFamily="18" charset="0"/>
              </a:rPr>
              <a:t>9</a:t>
            </a:r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7FC9CF-9804-4488-94CE-EF1F77616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06" y="5109700"/>
            <a:ext cx="3429000" cy="134666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A1372D-73F4-4CFF-941E-E22506375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5269720"/>
            <a:ext cx="1463040" cy="10972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7CFE8F-746F-43AC-B971-ED6491354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35" y="4856027"/>
            <a:ext cx="1112867" cy="55487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DBCD69-AC4B-4F1C-933D-45E422C0E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87" y="5561959"/>
            <a:ext cx="1274965" cy="104116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279449-454E-4FDF-A31E-E1F3C17A6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7" y="1531250"/>
            <a:ext cx="1377835" cy="270267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4B7917-347F-45E2-BA8A-EB724D707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98" y="1581136"/>
            <a:ext cx="1418359" cy="2702675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DEE0AA-58AB-4066-A084-ACF92DE23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3" y="661025"/>
            <a:ext cx="1344005" cy="73309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ED67DF-51BA-47D6-8991-2E7229B423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2" y="687004"/>
            <a:ext cx="1901537" cy="385918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C77393-B5AD-44C7-AA45-88CB9D1994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5781"/>
          <a:stretch/>
        </p:blipFill>
        <p:spPr>
          <a:xfrm>
            <a:off x="4703766" y="1424970"/>
            <a:ext cx="1552205" cy="70788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122D82-CB5A-4C2C-B459-656C612209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28" y="2259712"/>
            <a:ext cx="1463040" cy="1097280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F67D30-EC97-4798-B733-7F3C35D9885D}"/>
              </a:ext>
            </a:extLst>
          </p:cNvPr>
          <p:cNvSpPr/>
          <p:nvPr/>
        </p:nvSpPr>
        <p:spPr>
          <a:xfrm>
            <a:off x="7086354" y="4541997"/>
            <a:ext cx="795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</a:rPr>
              <a:t>Тиритака</a:t>
            </a:r>
            <a:endParaRPr lang="ru-RU" sz="12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0D350A5-6026-4411-B3B7-27C611864FB8}"/>
              </a:ext>
            </a:extLst>
          </p:cNvPr>
          <p:cNvSpPr/>
          <p:nvPr/>
        </p:nvSpPr>
        <p:spPr>
          <a:xfrm>
            <a:off x="1588526" y="4256009"/>
            <a:ext cx="795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</a:rPr>
              <a:t>Тиритака</a:t>
            </a:r>
            <a:endParaRPr lang="ru-RU" sz="12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B2B562E-4172-44E7-8A83-D44E06EB1BB6}"/>
              </a:ext>
            </a:extLst>
          </p:cNvPr>
          <p:cNvSpPr/>
          <p:nvPr/>
        </p:nvSpPr>
        <p:spPr>
          <a:xfrm>
            <a:off x="5739714" y="6396335"/>
            <a:ext cx="1346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</a:rPr>
              <a:t>Боспор, Тиритака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13665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59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4FCCEF-ACC0-4203-8658-F9FFEE308103}"/>
              </a:ext>
            </a:extLst>
          </p:cNvPr>
          <p:cNvSpPr/>
          <p:nvPr/>
        </p:nvSpPr>
        <p:spPr>
          <a:xfrm>
            <a:off x="300082" y="0"/>
            <a:ext cx="85203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Позднеримские амфоры из гавани Пантикапея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из 8 подводных раскопов под опоры Крымского моста, м. Ак-Бурун 2016-2017 гг.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7E1404-73CD-4D6D-8EF2-B85714961298}"/>
              </a:ext>
            </a:extLst>
          </p:cNvPr>
          <p:cNvSpPr/>
          <p:nvPr/>
        </p:nvSpPr>
        <p:spPr>
          <a:xfrm>
            <a:off x="4435172" y="4832652"/>
            <a:ext cx="3915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Критская амфора</a:t>
            </a:r>
            <a:r>
              <a:rPr lang="en-US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TRC 4</a:t>
            </a:r>
            <a:r>
              <a:rPr lang="ru-RU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/Зеест 99: </a:t>
            </a:r>
            <a:r>
              <a:rPr lang="ru-RU" sz="1600" dirty="0"/>
              <a:t>ПРА-22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0AB-28AE-4053-B613-61F289B67BC4}"/>
              </a:ext>
            </a:extLst>
          </p:cNvPr>
          <p:cNvSpPr/>
          <p:nvPr/>
        </p:nvSpPr>
        <p:spPr>
          <a:xfrm>
            <a:off x="6866469" y="811535"/>
            <a:ext cx="1831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Синопская</a:t>
            </a:r>
            <a:r>
              <a:rPr lang="ru-RU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амфора</a:t>
            </a:r>
          </a:p>
          <a:p>
            <a:r>
              <a:rPr lang="en-US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 Snp I</a:t>
            </a:r>
            <a:r>
              <a:rPr lang="ru-RU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/Зеест 100</a:t>
            </a:r>
          </a:p>
          <a:p>
            <a:r>
              <a:rPr lang="ru-RU" sz="1600" dirty="0"/>
              <a:t>ПРА-1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FE2CC5-F351-478B-8EA9-D355448C4549}"/>
              </a:ext>
            </a:extLst>
          </p:cNvPr>
          <p:cNvSpPr/>
          <p:nvPr/>
        </p:nvSpPr>
        <p:spPr>
          <a:xfrm>
            <a:off x="4560277" y="826375"/>
            <a:ext cx="19320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Понтийская амфора</a:t>
            </a:r>
            <a:endParaRPr lang="en-US" sz="1600" dirty="0">
              <a:solidFill>
                <a:srgbClr val="54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Антонова 5</a:t>
            </a:r>
            <a:endParaRPr lang="en-US" sz="1600" dirty="0">
              <a:solidFill>
                <a:srgbClr val="54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/>
              <a:t>ПРА-28</a:t>
            </a:r>
          </a:p>
        </p:txBody>
      </p:sp>
      <p:pic>
        <p:nvPicPr>
          <p:cNvPr id="7" name="Рисунок 6" descr="Изображение выглядит как диаграмма&#10;&#10;Описание создано автоматически">
            <a:extLst>
              <a:ext uri="{FF2B5EF4-FFF2-40B4-BE49-F238E27FC236}">
                <a16:creationId xmlns:a16="http://schemas.microsoft.com/office/drawing/2014/main" id="{9BFE6538-451C-403C-9C86-1172456DF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77" y="5229200"/>
            <a:ext cx="4057650" cy="85039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6B6E04-5FC5-474C-8F28-6D965E58E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31" y="1656192"/>
            <a:ext cx="1943100" cy="285292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93144D-9272-482A-B238-5A0D83911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91" y="1743072"/>
            <a:ext cx="1524762" cy="1901952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0" name="Рисунок 9" descr="Изображение выглядит как стол&#10;&#10;Описание создано автоматически">
            <a:extLst>
              <a:ext uri="{FF2B5EF4-FFF2-40B4-BE49-F238E27FC236}">
                <a16:creationId xmlns:a16="http://schemas.microsoft.com/office/drawing/2014/main" id="{BC755CE9-23B1-4C32-96B2-225BC5D0D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5" y="908720"/>
            <a:ext cx="2989235" cy="478897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B3C8C9-971E-48BA-A7F2-73878970B20F}"/>
              </a:ext>
            </a:extLst>
          </p:cNvPr>
          <p:cNvSpPr/>
          <p:nvPr/>
        </p:nvSpPr>
        <p:spPr>
          <a:xfrm>
            <a:off x="526073" y="5719810"/>
            <a:ext cx="3690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Пожидаев, В.М., Ольховский, С.В., Терещенко, Е.Ю., </a:t>
            </a:r>
            <a:r>
              <a:rPr lang="ru-RU" sz="1200" dirty="0" err="1"/>
              <a:t>Яцишина</a:t>
            </a:r>
            <a:r>
              <a:rPr lang="ru-RU" sz="1200" dirty="0"/>
              <a:t> Е.Б. Исследование состава органических остатков на керамике со дна керченской бухты. Российские нанотехнологии 2022. № 5.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2F2B357-56F9-4167-90ED-C0D766463A8C}"/>
              </a:ext>
            </a:extLst>
          </p:cNvPr>
          <p:cNvSpPr/>
          <p:nvPr/>
        </p:nvSpPr>
        <p:spPr>
          <a:xfrm>
            <a:off x="827584" y="1848324"/>
            <a:ext cx="2808312" cy="64807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7F01AB5-B203-4BE2-BE2C-4E9FCBFB6682}"/>
              </a:ext>
            </a:extLst>
          </p:cNvPr>
          <p:cNvSpPr/>
          <p:nvPr/>
        </p:nvSpPr>
        <p:spPr>
          <a:xfrm>
            <a:off x="827584" y="2712420"/>
            <a:ext cx="2808312" cy="21602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ACA4992-A660-404A-8EF6-0A5CD26BB9FC}"/>
              </a:ext>
            </a:extLst>
          </p:cNvPr>
          <p:cNvSpPr/>
          <p:nvPr/>
        </p:nvSpPr>
        <p:spPr>
          <a:xfrm>
            <a:off x="827584" y="5471005"/>
            <a:ext cx="2808312" cy="193743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0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2C01E-308D-463D-9D11-3A596BA9A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3416"/>
            <a:ext cx="4812760" cy="3208507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1B95E6-E213-4967-85FD-231BCC543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69" y="764352"/>
            <a:ext cx="3117154" cy="273665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0DE059-8C91-4D0B-8B8A-EDDD04DB3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56497"/>
            <a:ext cx="4794380" cy="269683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D7B15D-2B06-4DC9-B99F-39F03BB885A5}"/>
              </a:ext>
            </a:extLst>
          </p:cNvPr>
          <p:cNvSpPr/>
          <p:nvPr/>
        </p:nvSpPr>
        <p:spPr>
          <a:xfrm>
            <a:off x="5436096" y="2485892"/>
            <a:ext cx="1262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Ак-Бурун</a:t>
            </a:r>
            <a:endParaRPr lang="ru-RU" sz="1600" dirty="0">
              <a:solidFill>
                <a:srgbClr val="FFFF00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9DC9F80-1B1B-40FC-9AE1-C8CA0D461586}"/>
              </a:ext>
            </a:extLst>
          </p:cNvPr>
          <p:cNvCxnSpPr>
            <a:cxnSpLocks/>
          </p:cNvCxnSpPr>
          <p:nvPr/>
        </p:nvCxnSpPr>
        <p:spPr>
          <a:xfrm flipH="1" flipV="1">
            <a:off x="5436096" y="2269868"/>
            <a:ext cx="216024" cy="2160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AE419C3-4DFA-4ACA-AFE9-14FE7EBD4CC2}"/>
              </a:ext>
            </a:extLst>
          </p:cNvPr>
          <p:cNvSpPr/>
          <p:nvPr/>
        </p:nvSpPr>
        <p:spPr>
          <a:xfrm>
            <a:off x="2293512" y="2383106"/>
            <a:ext cx="139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Ак-Бурун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8C68DBD-9844-4DA9-9DBB-45CCAC4544F2}"/>
              </a:ext>
            </a:extLst>
          </p:cNvPr>
          <p:cNvSpPr/>
          <p:nvPr/>
        </p:nvSpPr>
        <p:spPr>
          <a:xfrm>
            <a:off x="1996010" y="1478052"/>
            <a:ext cx="516849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B58786B9-2BA7-4274-BF9C-8F49DA9AD30F}"/>
              </a:ext>
            </a:extLst>
          </p:cNvPr>
          <p:cNvSpPr/>
          <p:nvPr/>
        </p:nvSpPr>
        <p:spPr>
          <a:xfrm rot="1458795">
            <a:off x="7822908" y="4389547"/>
            <a:ext cx="144016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33BB4CE-D296-4ED3-BF3B-0E1C759B44D5}"/>
              </a:ext>
            </a:extLst>
          </p:cNvPr>
          <p:cNvSpPr/>
          <p:nvPr/>
        </p:nvSpPr>
        <p:spPr>
          <a:xfrm>
            <a:off x="448822" y="138446"/>
            <a:ext cx="3416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Подводные раскопки</a:t>
            </a:r>
          </a:p>
          <a:p>
            <a:pPr algn="ctr"/>
            <a:r>
              <a:rPr lang="ru-RU" sz="1600" dirty="0"/>
              <a:t>С.В. Ольховского в </a:t>
            </a:r>
            <a:r>
              <a:rPr lang="en-US" sz="1600" dirty="0"/>
              <a:t>2015-2017</a:t>
            </a:r>
            <a:r>
              <a:rPr lang="ru-RU" sz="1600" dirty="0"/>
              <a:t> гг.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886856-3F9B-4922-9E06-FBD06B3862F4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3C11DA-350E-4D34-98B4-8E822F17DFBF}"/>
              </a:ext>
            </a:extLst>
          </p:cNvPr>
          <p:cNvSpPr/>
          <p:nvPr/>
        </p:nvSpPr>
        <p:spPr>
          <a:xfrm>
            <a:off x="479270" y="3573016"/>
            <a:ext cx="3335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Только 203 фрагмента амфор из почти 34,5 тыс. относятся к позднеримскому и ранневизантийскому периодам.</a:t>
            </a:r>
          </a:p>
        </p:txBody>
      </p:sp>
      <p:pic>
        <p:nvPicPr>
          <p:cNvPr id="9" name="Рисунок 8" descr="Изображение выглядит как зарисовка, рисунок, искусство&#10;&#10;Описание создано автоматически">
            <a:extLst>
              <a:ext uri="{FF2B5EF4-FFF2-40B4-BE49-F238E27FC236}">
                <a16:creationId xmlns:a16="http://schemas.microsoft.com/office/drawing/2014/main" id="{23660B93-0F9E-407A-8AA4-3F9FE7690D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0" y="4293096"/>
            <a:ext cx="3416047" cy="1652329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9215DF-C97A-4107-B6DD-3E2F4B77A3D6}"/>
              </a:ext>
            </a:extLst>
          </p:cNvPr>
          <p:cNvSpPr/>
          <p:nvPr/>
        </p:nvSpPr>
        <p:spPr>
          <a:xfrm>
            <a:off x="300082" y="5933465"/>
            <a:ext cx="3593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Почти все типы позднеримских и ранневизантийских амфор (всего около 55%) с видимыми следам смоления на внутренней стороне.</a:t>
            </a:r>
          </a:p>
        </p:txBody>
      </p:sp>
    </p:spTree>
    <p:extLst>
      <p:ext uri="{BB962C8B-B14F-4D97-AF65-F5344CB8AC3E}">
        <p14:creationId xmlns:p14="http://schemas.microsoft.com/office/powerpoint/2010/main" val="823832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47CE64-EBFD-4AAF-80B1-5953FC2CAC8D}"/>
              </a:ext>
            </a:extLst>
          </p:cNvPr>
          <p:cNvSpPr/>
          <p:nvPr/>
        </p:nvSpPr>
        <p:spPr>
          <a:xfrm>
            <a:off x="300082" y="0"/>
            <a:ext cx="85203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5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Позднеримские амфоры из гавани Пантикапея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из 8 подводных раскопов под опоры Крымского моста, м. Ак-Бурун 2016-2017 гг.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91403E2-B8D7-43E1-A3A2-49A0AB3B0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48285"/>
              </p:ext>
            </p:extLst>
          </p:nvPr>
        </p:nvGraphicFramePr>
        <p:xfrm>
          <a:off x="775296" y="731916"/>
          <a:ext cx="6388995" cy="3603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405">
                  <a:extLst>
                    <a:ext uri="{9D8B030D-6E8A-4147-A177-3AD203B41FA5}">
                      <a16:colId xmlns:a16="http://schemas.microsoft.com/office/drawing/2014/main" val="3785904304"/>
                    </a:ext>
                  </a:extLst>
                </a:gridCol>
                <a:gridCol w="1337329">
                  <a:extLst>
                    <a:ext uri="{9D8B030D-6E8A-4147-A177-3AD203B41FA5}">
                      <a16:colId xmlns:a16="http://schemas.microsoft.com/office/drawing/2014/main" val="3505683821"/>
                    </a:ext>
                  </a:extLst>
                </a:gridCol>
                <a:gridCol w="1485108">
                  <a:extLst>
                    <a:ext uri="{9D8B030D-6E8A-4147-A177-3AD203B41FA5}">
                      <a16:colId xmlns:a16="http://schemas.microsoft.com/office/drawing/2014/main" val="2930083011"/>
                    </a:ext>
                  </a:extLst>
                </a:gridCol>
                <a:gridCol w="1486153">
                  <a:extLst>
                    <a:ext uri="{9D8B030D-6E8A-4147-A177-3AD203B41FA5}">
                      <a16:colId xmlns:a16="http://schemas.microsoft.com/office/drawing/2014/main" val="3793647648"/>
                    </a:ext>
                  </a:extLst>
                </a:gridCol>
              </a:tblGrid>
              <a:tr h="433584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Типы амфор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Всего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фр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Смоление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фр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Смоление</a:t>
                      </a:r>
                      <a:r>
                        <a:rPr lang="en-US" sz="1600" dirty="0">
                          <a:effectLst/>
                        </a:rPr>
                        <a:t>,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640732535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Внуков С IVF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66,7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68234209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Внуков СIVE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600693578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C Snp I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416197170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 Snp II-3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353208856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LR 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26,6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222947269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LR</a:t>
                      </a:r>
                      <a:r>
                        <a:rPr lang="ru-RU" sz="1600">
                          <a:effectLst/>
                        </a:rPr>
                        <a:t> 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463141717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LR</a:t>
                      </a:r>
                      <a:r>
                        <a:rPr lang="ru-RU" sz="1600">
                          <a:effectLst/>
                        </a:rPr>
                        <a:t> 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789212868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Внуков </a:t>
                      </a:r>
                      <a:r>
                        <a:rPr lang="ru-RU" sz="1600" dirty="0" err="1">
                          <a:effectLst/>
                        </a:rPr>
                        <a:t>Кх</a:t>
                      </a:r>
                      <a:r>
                        <a:rPr lang="ru-RU" sz="1600" dirty="0">
                          <a:effectLst/>
                        </a:rPr>
                        <a:t> ID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080568716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Антонова 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044336629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TRC</a:t>
                      </a:r>
                      <a:r>
                        <a:rPr lang="ru-RU" sz="1600">
                          <a:effectLst/>
                        </a:rPr>
                        <a:t> 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341365166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TRC</a:t>
                      </a:r>
                      <a:r>
                        <a:rPr lang="ru-RU" sz="1600">
                          <a:effectLst/>
                        </a:rPr>
                        <a:t> 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01006080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TRC (?)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599195639"/>
                  </a:ext>
                </a:extLst>
              </a:tr>
              <a:tr h="21679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Всего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112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55,2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27447274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7F6534-6FFE-48D1-8A5B-AACE9E4360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7"/>
          <a:stretch/>
        </p:blipFill>
        <p:spPr>
          <a:xfrm rot="16200000">
            <a:off x="818948" y="4425528"/>
            <a:ext cx="2204062" cy="229136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alpha val="40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E61BBE-7D18-4163-8FFC-06CF315CD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31" y="4469180"/>
            <a:ext cx="5321905" cy="2116667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alpha val="40000"/>
              </a:scheme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4BB7B-5520-4B4F-ACDD-57BCE1C5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4" t="7364" r="754" b="14916"/>
          <a:stretch/>
        </p:blipFill>
        <p:spPr>
          <a:xfrm>
            <a:off x="7524328" y="1137634"/>
            <a:ext cx="1080120" cy="229136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alpha val="40000"/>
              </a:schemeClr>
            </a:outerShdw>
          </a:effec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21DC29E-9CC0-44C8-9638-D359365A551D}"/>
              </a:ext>
            </a:extLst>
          </p:cNvPr>
          <p:cNvCxnSpPr>
            <a:cxnSpLocks/>
          </p:cNvCxnSpPr>
          <p:nvPr/>
        </p:nvCxnSpPr>
        <p:spPr>
          <a:xfrm flipH="1">
            <a:off x="7540640" y="4653846"/>
            <a:ext cx="415736" cy="394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567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61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680432-A6D5-4F4B-A2BB-67248177D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68" y="886788"/>
            <a:ext cx="3966244" cy="2737188"/>
          </a:xfrm>
          <a:prstGeom prst="rect">
            <a:avLst/>
          </a:prstGeom>
          <a:effectLst>
            <a:outerShdw blurRad="63500" sx="102000" sy="102000" algn="ctr" rotWithShape="0">
              <a:srgbClr val="800000">
                <a:alpha val="4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C7E517-4434-409A-ADB2-2AF6E0A94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7" y="879212"/>
            <a:ext cx="3988199" cy="2752340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085D1E-6EC7-4706-B4A5-A4F4223EB246}"/>
              </a:ext>
            </a:extLst>
          </p:cNvPr>
          <p:cNvSpPr/>
          <p:nvPr/>
        </p:nvSpPr>
        <p:spPr>
          <a:xfrm>
            <a:off x="1154760" y="19100"/>
            <a:ext cx="7112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540000"/>
                </a:solidFill>
                <a:cs typeface="Andalus" pitchFamily="18" charset="-78"/>
              </a:rPr>
              <a:t>Импорт позднеримских и ранневизантийских амфор на Боспор</a:t>
            </a:r>
            <a:endParaRPr lang="ru-RU" sz="2000" dirty="0">
              <a:solidFill>
                <a:srgbClr val="54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51CE2-389C-456F-AD85-3836DEC7604B}"/>
              </a:ext>
            </a:extLst>
          </p:cNvPr>
          <p:cNvSpPr txBox="1"/>
          <p:nvPr/>
        </p:nvSpPr>
        <p:spPr>
          <a:xfrm>
            <a:off x="1486776" y="461665"/>
            <a:ext cx="196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0000"/>
                </a:solidFill>
              </a:rPr>
              <a:t>IV – </a:t>
            </a:r>
            <a:r>
              <a:rPr lang="ru-RU" dirty="0">
                <a:solidFill>
                  <a:srgbClr val="540000"/>
                </a:solidFill>
              </a:rPr>
              <a:t>начало </a:t>
            </a:r>
            <a:r>
              <a:rPr lang="en-US" dirty="0">
                <a:solidFill>
                  <a:srgbClr val="540000"/>
                </a:solidFill>
              </a:rPr>
              <a:t>VI</a:t>
            </a:r>
            <a:r>
              <a:rPr lang="ru-RU" dirty="0">
                <a:solidFill>
                  <a:srgbClr val="540000"/>
                </a:solidFill>
              </a:rPr>
              <a:t> 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3E0D9-3F24-4E93-81F0-220B6761FA07}"/>
              </a:ext>
            </a:extLst>
          </p:cNvPr>
          <p:cNvSpPr txBox="1"/>
          <p:nvPr/>
        </p:nvSpPr>
        <p:spPr>
          <a:xfrm>
            <a:off x="4941063" y="448019"/>
            <a:ext cx="396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40000"/>
                </a:solidFill>
              </a:rPr>
              <a:t>Вторая четверть </a:t>
            </a:r>
            <a:r>
              <a:rPr lang="en-US" dirty="0">
                <a:solidFill>
                  <a:srgbClr val="540000"/>
                </a:solidFill>
              </a:rPr>
              <a:t>VI</a:t>
            </a:r>
            <a:r>
              <a:rPr lang="ru-RU" dirty="0">
                <a:solidFill>
                  <a:srgbClr val="540000"/>
                </a:solidFill>
              </a:rPr>
              <a:t> – </a:t>
            </a:r>
            <a:r>
              <a:rPr lang="ru-RU" dirty="0" err="1">
                <a:solidFill>
                  <a:srgbClr val="540000"/>
                </a:solidFill>
              </a:rPr>
              <a:t>перв</a:t>
            </a:r>
            <a:r>
              <a:rPr lang="ru-RU" dirty="0">
                <a:solidFill>
                  <a:srgbClr val="540000"/>
                </a:solidFill>
              </a:rPr>
              <a:t>. пол. </a:t>
            </a:r>
            <a:r>
              <a:rPr lang="en-US" dirty="0">
                <a:solidFill>
                  <a:srgbClr val="540000"/>
                </a:solidFill>
              </a:rPr>
              <a:t>VII</a:t>
            </a:r>
            <a:r>
              <a:rPr lang="ru-RU" dirty="0">
                <a:solidFill>
                  <a:srgbClr val="540000"/>
                </a:solidFill>
              </a:rPr>
              <a:t> 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C9679-FFFA-46D0-973C-50C95BE51AFC}"/>
              </a:ext>
            </a:extLst>
          </p:cNvPr>
          <p:cNvSpPr txBox="1"/>
          <p:nvPr/>
        </p:nvSpPr>
        <p:spPr>
          <a:xfrm>
            <a:off x="395536" y="3772845"/>
            <a:ext cx="42956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ea typeface="Calibri"/>
              </a:rPr>
              <a:t>Преобладают боспорские амфоры Зеест 96-97,</a:t>
            </a:r>
            <a:r>
              <a:rPr lang="en-US" sz="1600" dirty="0">
                <a:ea typeface="Calibri"/>
              </a:rPr>
              <a:t> </a:t>
            </a:r>
            <a:r>
              <a:rPr lang="ru-RU" sz="1600" dirty="0" err="1">
                <a:ea typeface="Calibri"/>
              </a:rPr>
              <a:t>синопские</a:t>
            </a:r>
            <a:r>
              <a:rPr lang="ru-RU" sz="1600" dirty="0">
                <a:ea typeface="Calibri"/>
              </a:rPr>
              <a:t> типов </a:t>
            </a:r>
            <a:r>
              <a:rPr lang="en-US" sz="1600" dirty="0">
                <a:ea typeface="Calibri"/>
              </a:rPr>
              <a:t>C Snp I </a:t>
            </a:r>
            <a:r>
              <a:rPr lang="ru-RU" sz="1600" dirty="0">
                <a:ea typeface="Calibri"/>
              </a:rPr>
              <a:t>и </a:t>
            </a:r>
            <a:r>
              <a:rPr lang="ru-RU" sz="1600" dirty="0" err="1">
                <a:ea typeface="Calibri"/>
              </a:rPr>
              <a:t>гераклейские</a:t>
            </a:r>
            <a:r>
              <a:rPr lang="ru-RU" sz="1600" dirty="0">
                <a:ea typeface="Calibri"/>
              </a:rPr>
              <a:t> узкогорлые светлоглиняные типа Внуков С </a:t>
            </a:r>
            <a:r>
              <a:rPr lang="en-US" sz="1600" dirty="0">
                <a:ea typeface="Calibri"/>
              </a:rPr>
              <a:t>IVF</a:t>
            </a:r>
            <a:r>
              <a:rPr lang="ru-RU" sz="1600" dirty="0">
                <a:ea typeface="Calibri"/>
              </a:rPr>
              <a:t> и Внуков С </a:t>
            </a:r>
            <a:r>
              <a:rPr lang="en-US" sz="1600" dirty="0">
                <a:ea typeface="Calibri"/>
              </a:rPr>
              <a:t>IV</a:t>
            </a:r>
            <a:r>
              <a:rPr lang="ru-RU" sz="1600" dirty="0">
                <a:ea typeface="Calibri"/>
              </a:rPr>
              <a:t>Е</a:t>
            </a:r>
            <a:r>
              <a:rPr lang="en-US" sz="1600" dirty="0">
                <a:ea typeface="Calibri"/>
              </a:rPr>
              <a:t>.</a:t>
            </a:r>
            <a:r>
              <a:rPr lang="ru-RU" sz="1600" dirty="0">
                <a:ea typeface="Calibri"/>
              </a:rPr>
              <a:t> В небольшом количестве доставлялись также товары в амфорах из Восточного Средиземноморья: района Эгейского моря (</a:t>
            </a:r>
            <a:r>
              <a:rPr lang="en-US" sz="1600" dirty="0">
                <a:ea typeface="Calibri"/>
              </a:rPr>
              <a:t>LR 2)</a:t>
            </a:r>
            <a:r>
              <a:rPr lang="ru-RU" sz="1600" dirty="0">
                <a:ea typeface="Calibri"/>
              </a:rPr>
              <a:t>, области </a:t>
            </a:r>
            <a:r>
              <a:rPr lang="ru-RU" sz="1600" dirty="0" err="1">
                <a:ea typeface="Calibri"/>
              </a:rPr>
              <a:t>Афродисии</a:t>
            </a:r>
            <a:r>
              <a:rPr lang="ru-RU" sz="1600" dirty="0">
                <a:ea typeface="Calibri"/>
              </a:rPr>
              <a:t>, Сард и Эфеса на западе Малой Азии</a:t>
            </a:r>
            <a:r>
              <a:rPr lang="en-US" sz="1600" dirty="0">
                <a:ea typeface="Calibri"/>
              </a:rPr>
              <a:t> (LR 3)</a:t>
            </a:r>
            <a:r>
              <a:rPr lang="ru-RU" sz="1600" dirty="0">
                <a:ea typeface="Calibri"/>
              </a:rPr>
              <a:t>, из региона Киликии и Кипра</a:t>
            </a:r>
            <a:r>
              <a:rPr lang="en-US" sz="1600" dirty="0">
                <a:ea typeface="Calibri"/>
              </a:rPr>
              <a:t> (LR 1A)</a:t>
            </a:r>
            <a:r>
              <a:rPr lang="ru-RU" sz="1600" dirty="0">
                <a:ea typeface="Calibri"/>
              </a:rPr>
              <a:t>, Палестины</a:t>
            </a:r>
            <a:r>
              <a:rPr lang="en-US" sz="1600" dirty="0">
                <a:ea typeface="Calibri"/>
              </a:rPr>
              <a:t> (LR 4)</a:t>
            </a:r>
            <a:r>
              <a:rPr lang="ru-RU" sz="1600" dirty="0">
                <a:ea typeface="Calibri"/>
              </a:rPr>
              <a:t>, а также из центральной части современного Туниса</a:t>
            </a:r>
            <a:r>
              <a:rPr lang="en-US" sz="1600" dirty="0">
                <a:ea typeface="Calibri"/>
              </a:rPr>
              <a:t> (Keay 8B</a:t>
            </a:r>
            <a:r>
              <a:rPr lang="ru-RU" sz="1600" dirty="0">
                <a:ea typeface="Calibri"/>
              </a:rPr>
              <a:t>,</a:t>
            </a:r>
            <a:r>
              <a:rPr lang="en-US" sz="1600" dirty="0">
                <a:ea typeface="Calibri"/>
              </a:rPr>
              <a:t> </a:t>
            </a:r>
            <a:r>
              <a:rPr lang="en-US" sz="1600" dirty="0" err="1">
                <a:ea typeface="Calibri"/>
              </a:rPr>
              <a:t>spatheion</a:t>
            </a:r>
            <a:r>
              <a:rPr lang="ru-RU" sz="1600" dirty="0">
                <a:ea typeface="Calibri"/>
              </a:rPr>
              <a:t>1, </a:t>
            </a:r>
            <a:r>
              <a:rPr lang="en-US" sz="1600" dirty="0">
                <a:ea typeface="Calibri"/>
              </a:rPr>
              <a:t>Keay </a:t>
            </a:r>
            <a:r>
              <a:rPr lang="ru-RU" sz="1600" dirty="0">
                <a:ea typeface="Calibri"/>
              </a:rPr>
              <a:t>40/41, </a:t>
            </a:r>
            <a:r>
              <a:rPr lang="en-US" sz="1600" dirty="0">
                <a:ea typeface="Calibri"/>
              </a:rPr>
              <a:t>Keay </a:t>
            </a:r>
            <a:r>
              <a:rPr lang="ru-RU" sz="1600" dirty="0">
                <a:ea typeface="Calibri"/>
              </a:rPr>
              <a:t>57 и др.</a:t>
            </a:r>
            <a:r>
              <a:rPr lang="en-US" sz="1600" dirty="0">
                <a:ea typeface="Calibri"/>
              </a:rPr>
              <a:t>)</a:t>
            </a:r>
            <a:r>
              <a:rPr lang="ru-RU" sz="1600" dirty="0">
                <a:ea typeface="Calibri"/>
              </a:rPr>
              <a:t>.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8886C-381F-4F5E-8DC0-8A8790884BA2}"/>
              </a:ext>
            </a:extLst>
          </p:cNvPr>
          <p:cNvSpPr txBox="1"/>
          <p:nvPr/>
        </p:nvSpPr>
        <p:spPr>
          <a:xfrm>
            <a:off x="4836740" y="4480009"/>
            <a:ext cx="41997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ea typeface="Calibri"/>
              </a:rPr>
              <a:t>Прекращается производство боспорских амфор, синопский и </a:t>
            </a:r>
            <a:r>
              <a:rPr lang="ru-RU" sz="1600" dirty="0" err="1">
                <a:ea typeface="Calibri"/>
              </a:rPr>
              <a:t>гераклейский</a:t>
            </a:r>
            <a:r>
              <a:rPr lang="ru-RU" sz="1600" dirty="0">
                <a:ea typeface="Calibri"/>
              </a:rPr>
              <a:t> импорт резко сокращается. Начинаются массовые</a:t>
            </a:r>
            <a:r>
              <a:rPr lang="en-US" sz="1600" dirty="0">
                <a:ea typeface="Calibri"/>
              </a:rPr>
              <a:t> </a:t>
            </a:r>
            <a:r>
              <a:rPr lang="ru-RU" sz="1600" dirty="0">
                <a:ea typeface="Calibri"/>
              </a:rPr>
              <a:t>поставки товаров в понтийских амфорах Антонова </a:t>
            </a:r>
            <a:r>
              <a:rPr lang="en-US" sz="1600" dirty="0">
                <a:ea typeface="Calibri"/>
              </a:rPr>
              <a:t>V</a:t>
            </a:r>
            <a:r>
              <a:rPr lang="ru-RU" sz="1600" dirty="0">
                <a:ea typeface="Calibri"/>
              </a:rPr>
              <a:t>, </a:t>
            </a:r>
            <a:r>
              <a:rPr lang="ru-RU" sz="1600" dirty="0"/>
              <a:t>а также заметно возрастает импорт из Восточного Средиземноморья, особенно с о-ва Крит (</a:t>
            </a:r>
            <a:r>
              <a:rPr lang="en-US" sz="1600" dirty="0"/>
              <a:t>TRC</a:t>
            </a:r>
            <a:r>
              <a:rPr lang="ru-RU" sz="1600" dirty="0"/>
              <a:t> 4, </a:t>
            </a:r>
            <a:r>
              <a:rPr lang="en-US" sz="1600" dirty="0"/>
              <a:t>TRC</a:t>
            </a:r>
            <a:r>
              <a:rPr lang="ru-RU" sz="1600" dirty="0"/>
              <a:t> 6, </a:t>
            </a:r>
            <a:r>
              <a:rPr lang="en-US" sz="1600" dirty="0"/>
              <a:t>TRC</a:t>
            </a:r>
            <a:r>
              <a:rPr lang="ru-RU" sz="1600" dirty="0"/>
              <a:t> 9) и региона Киликии и Кипра (</a:t>
            </a:r>
            <a:r>
              <a:rPr lang="en-US" sz="1600" dirty="0"/>
              <a:t>LR 1B)</a:t>
            </a:r>
            <a:r>
              <a:rPr lang="ru-RU" sz="1600" dirty="0"/>
              <a:t>.</a:t>
            </a:r>
            <a:endParaRPr lang="ru-RU" sz="1600" dirty="0">
              <a:ea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8747E8-8E47-40CA-AFBD-0F1A7BCE6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68" y="3693562"/>
            <a:ext cx="182715" cy="280164"/>
          </a:xfrm>
          <a:prstGeom prst="rect">
            <a:avLst/>
          </a:prstGeom>
          <a:effectLst>
            <a:outerShdw blurRad="63500" sx="102000" sy="102000" algn="ctr" rotWithShape="0">
              <a:srgbClr val="80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F206F6-F945-49B8-9B94-24A7D598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11" y="4112601"/>
            <a:ext cx="182716" cy="280164"/>
          </a:xfrm>
          <a:prstGeom prst="rect">
            <a:avLst/>
          </a:prstGeom>
          <a:effectLst>
            <a:outerShdw blurRad="63500" sx="102000" sy="102000" algn="ctr" rotWithShape="0">
              <a:srgbClr val="800000">
                <a:alpha val="40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62EDC69-6762-4A00-8BF3-4D763690A0C1}"/>
              </a:ext>
            </a:extLst>
          </p:cNvPr>
          <p:cNvSpPr/>
          <p:nvPr/>
        </p:nvSpPr>
        <p:spPr>
          <a:xfrm>
            <a:off x="5159549" y="3650936"/>
            <a:ext cx="3529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– центры производства амфор, доминирующих в комплексах Боспора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B437A7-5CB4-498C-B3B7-EDD67B7FE834}"/>
              </a:ext>
            </a:extLst>
          </p:cNvPr>
          <p:cNvSpPr/>
          <p:nvPr/>
        </p:nvSpPr>
        <p:spPr>
          <a:xfrm>
            <a:off x="5159549" y="4063197"/>
            <a:ext cx="3687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– центры производства амфор, встречающихся в комплексах Боспора</a:t>
            </a:r>
          </a:p>
        </p:txBody>
      </p:sp>
    </p:spTree>
    <p:extLst>
      <p:ext uri="{BB962C8B-B14F-4D97-AF65-F5344CB8AC3E}">
        <p14:creationId xmlns:p14="http://schemas.microsoft.com/office/powerpoint/2010/main" val="3082183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4881D4-03CA-41B6-8C0D-E5AB8966598A}"/>
              </a:ext>
            </a:extLst>
          </p:cNvPr>
          <p:cNvSpPr/>
          <p:nvPr/>
        </p:nvSpPr>
        <p:spPr>
          <a:xfrm>
            <a:off x="1907704" y="1988840"/>
            <a:ext cx="58464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spc="100" dirty="0">
                <a:solidFill>
                  <a:srgbClr val="430605"/>
                </a:solidFill>
                <a:latin typeface="Gabriola" panose="04040605051002020D02" pitchFamily="82" charset="0"/>
                <a:cs typeface="Andalus" pitchFamily="18" charset="-78"/>
              </a:rPr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3060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E2A462-639F-4941-83BC-C3E9B2465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3" r="48691"/>
          <a:stretch/>
        </p:blipFill>
        <p:spPr>
          <a:xfrm>
            <a:off x="6156176" y="271269"/>
            <a:ext cx="3758615" cy="248472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в помещении, потолок, стена, пол&#10;&#10;Описание создано автоматически">
            <a:extLst>
              <a:ext uri="{FF2B5EF4-FFF2-40B4-BE49-F238E27FC236}">
                <a16:creationId xmlns:a16="http://schemas.microsoft.com/office/drawing/2014/main" id="{FC21420D-B933-44B3-ABDB-763C88225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3" b="4261"/>
          <a:stretch/>
        </p:blipFill>
        <p:spPr>
          <a:xfrm>
            <a:off x="2904261" y="271269"/>
            <a:ext cx="2584806" cy="2077024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1" name="Рисунок 10" descr="Изображение выглядит как земля, на открытом воздухе, камень, Щебень&#10;&#10;Описание создано автоматически">
            <a:extLst>
              <a:ext uri="{FF2B5EF4-FFF2-40B4-BE49-F238E27FC236}">
                <a16:creationId xmlns:a16="http://schemas.microsoft.com/office/drawing/2014/main" id="{E91E60FB-AC31-4515-A959-C938829D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15744" r="16493" b="5507"/>
          <a:stretch/>
        </p:blipFill>
        <p:spPr>
          <a:xfrm>
            <a:off x="332800" y="159484"/>
            <a:ext cx="2228838" cy="2882118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772230-4560-4346-BA3E-41E8EC5A6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2041318"/>
            <a:ext cx="1532349" cy="1000284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lumMod val="75000"/>
                <a:alpha val="40000"/>
              </a:schemeClr>
            </a:outerShdw>
          </a:effectLst>
        </p:spPr>
      </p:pic>
      <p:pic>
        <p:nvPicPr>
          <p:cNvPr id="13" name="Рисунок 12" descr="Изображение выглядит как мебель, одежда, стул, человек&#10;&#10;Описание создано автоматически">
            <a:extLst>
              <a:ext uri="{FF2B5EF4-FFF2-40B4-BE49-F238E27FC236}">
                <a16:creationId xmlns:a16="http://schemas.microsoft.com/office/drawing/2014/main" id="{9D643A15-A2FF-4CEC-8182-361057A67F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57353" r="35825" b="2727"/>
          <a:stretch/>
        </p:blipFill>
        <p:spPr>
          <a:xfrm>
            <a:off x="397020" y="4011217"/>
            <a:ext cx="1915968" cy="186684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17" name="Рисунок 16" descr="Изображение выглядит как инструмент, офисные принадлежности, текст, ручка&#10;&#10;Описание создано автоматически">
            <a:extLst>
              <a:ext uri="{FF2B5EF4-FFF2-40B4-BE49-F238E27FC236}">
                <a16:creationId xmlns:a16="http://schemas.microsoft.com/office/drawing/2014/main" id="{AA66B1CB-04F9-4613-824A-81929CA1DC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42" y="3423853"/>
            <a:ext cx="2152681" cy="2870241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6FFD6FA9-F260-4428-8446-930597546602}"/>
              </a:ext>
            </a:extLst>
          </p:cNvPr>
          <p:cNvSpPr/>
          <p:nvPr/>
        </p:nvSpPr>
        <p:spPr>
          <a:xfrm>
            <a:off x="5536839" y="1340799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2E252869-CEBE-426D-AE60-84263F02B562}"/>
              </a:ext>
            </a:extLst>
          </p:cNvPr>
          <p:cNvSpPr/>
          <p:nvPr/>
        </p:nvSpPr>
        <p:spPr>
          <a:xfrm rot="3655182">
            <a:off x="1287229" y="3254576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5E19233C-864D-4585-80C7-382A33533798}"/>
              </a:ext>
            </a:extLst>
          </p:cNvPr>
          <p:cNvSpPr/>
          <p:nvPr/>
        </p:nvSpPr>
        <p:spPr>
          <a:xfrm>
            <a:off x="5429583" y="4997791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1FC7B03E-B732-472F-93D2-04CF42238000}"/>
              </a:ext>
            </a:extLst>
          </p:cNvPr>
          <p:cNvSpPr/>
          <p:nvPr/>
        </p:nvSpPr>
        <p:spPr>
          <a:xfrm>
            <a:off x="2449858" y="1348009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Изображение выглядит как текст, снимок экрана, диаграмма, число&#10;&#10;Описание создано автоматически">
            <a:extLst>
              <a:ext uri="{FF2B5EF4-FFF2-40B4-BE49-F238E27FC236}">
                <a16:creationId xmlns:a16="http://schemas.microsoft.com/office/drawing/2014/main" id="{A2A264E4-47BD-40A1-AE33-058A173B72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03"/>
          <a:stretch/>
        </p:blipFill>
        <p:spPr>
          <a:xfrm>
            <a:off x="7243855" y="1649765"/>
            <a:ext cx="2152681" cy="245224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474FB7FA-45AA-4142-923A-968777AD8A18}"/>
              </a:ext>
            </a:extLst>
          </p:cNvPr>
          <p:cNvSpPr/>
          <p:nvPr/>
        </p:nvSpPr>
        <p:spPr>
          <a:xfrm rot="7577966">
            <a:off x="7828068" y="3341585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A276EA-7D4E-4D07-AACB-744042DAC4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92" y="3883715"/>
            <a:ext cx="2462988" cy="270301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C0BF0EC0-55E2-40B3-9C8B-73D53B359E2C}"/>
              </a:ext>
            </a:extLst>
          </p:cNvPr>
          <p:cNvSpPr/>
          <p:nvPr/>
        </p:nvSpPr>
        <p:spPr>
          <a:xfrm>
            <a:off x="2363638" y="4997791"/>
            <a:ext cx="648072" cy="33855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7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2771800" y="1502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Методология исследований амфор</a:t>
            </a:r>
            <a:endParaRPr lang="ru-RU" sz="20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BAEBCF3-B752-4D21-AD5C-7B367456E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4520760"/>
              </p:ext>
            </p:extLst>
          </p:nvPr>
        </p:nvGraphicFramePr>
        <p:xfrm>
          <a:off x="313981" y="301298"/>
          <a:ext cx="8650507" cy="226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E60D6-72E3-49D1-A3A3-4E4DFEFD8842}"/>
              </a:ext>
            </a:extLst>
          </p:cNvPr>
          <p:cNvSpPr/>
          <p:nvPr/>
        </p:nvSpPr>
        <p:spPr>
          <a:xfrm>
            <a:off x="246745" y="4474140"/>
            <a:ext cx="86505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srgbClr val="430605"/>
                </a:solidFill>
              </a:rPr>
              <a:t>Определение эволюционных форм амфор от ранних к поздним. Учитываются те морфологические детали сосудов, которые имеют хронологическое значение.</a:t>
            </a:r>
          </a:p>
          <a:p>
            <a:pPr lvl="0" algn="just"/>
            <a:r>
              <a:rPr lang="ru-RU" sz="1600" u="sng" dirty="0">
                <a:solidFill>
                  <a:srgbClr val="430605"/>
                </a:solidFill>
              </a:rPr>
              <a:t>Хронология</a:t>
            </a:r>
            <a:r>
              <a:rPr lang="ru-RU" sz="1600" dirty="0">
                <a:solidFill>
                  <a:srgbClr val="430605"/>
                </a:solidFill>
              </a:rPr>
              <a:t> выделенных определяется по итогам сопоставления амфор в различных комплексах, благодаря наблюдению за взаимовстречаемостью разных форм сосудов.</a:t>
            </a:r>
          </a:p>
          <a:p>
            <a:pPr lvl="0" algn="just"/>
            <a:r>
              <a:rPr lang="ru-RU" sz="1600" u="sng" dirty="0">
                <a:solidFill>
                  <a:srgbClr val="430605"/>
                </a:solidFill>
              </a:rPr>
              <a:t>Центры производства</a:t>
            </a:r>
            <a:r>
              <a:rPr lang="ru-RU" sz="1600" dirty="0">
                <a:solidFill>
                  <a:srgbClr val="430605"/>
                </a:solidFill>
              </a:rPr>
              <a:t> устанавливаются исходя из модели распространения типов амфор, что в ряде случаев подтверждается также находками остатков производственных мастерских или свалок керамического брака.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127C7F84-5159-40B7-8848-945522BD6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424732"/>
              </p:ext>
            </p:extLst>
          </p:nvPr>
        </p:nvGraphicFramePr>
        <p:xfrm>
          <a:off x="651343" y="2078514"/>
          <a:ext cx="7841312" cy="2263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7040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EA6F8D-9A81-4E1C-8248-45070DEECC8D}"/>
              </a:ext>
            </a:extLst>
          </p:cNvPr>
          <p:cNvSpPr/>
          <p:nvPr/>
        </p:nvSpPr>
        <p:spPr>
          <a:xfrm>
            <a:off x="0" y="64886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88DCCD-8EA0-41B7-862D-CB07FA5D3836}"/>
              </a:ext>
            </a:extLst>
          </p:cNvPr>
          <p:cNvSpPr/>
          <p:nvPr/>
        </p:nvSpPr>
        <p:spPr>
          <a:xfrm>
            <a:off x="6876256" y="3628826"/>
            <a:ext cx="2189702" cy="28931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30605"/>
                </a:solidFill>
              </a:rPr>
              <a:t>морфология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примеси в глиняном тесте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покрытие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обработка поверхности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декор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надписи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органические остатки</a:t>
            </a:r>
          </a:p>
          <a:p>
            <a:r>
              <a:rPr lang="ru-RU" sz="1400" dirty="0">
                <a:solidFill>
                  <a:srgbClr val="430605"/>
                </a:solidFill>
              </a:rPr>
              <a:t>центр производства</a:t>
            </a:r>
          </a:p>
          <a:p>
            <a:r>
              <a:rPr lang="ru-RU" sz="1400" dirty="0">
                <a:solidFill>
                  <a:srgbClr val="430605"/>
                </a:solidFill>
              </a:rPr>
              <a:t>тип и дата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количество фрагментов</a:t>
            </a:r>
          </a:p>
          <a:p>
            <a:r>
              <a:rPr lang="ru-RU" sz="1400" dirty="0">
                <a:solidFill>
                  <a:srgbClr val="430605"/>
                </a:solidFill>
              </a:rPr>
              <a:t>материал</a:t>
            </a:r>
          </a:p>
          <a:p>
            <a:r>
              <a:rPr lang="ru-RU" sz="1400" dirty="0">
                <a:solidFill>
                  <a:srgbClr val="430605"/>
                </a:solidFill>
              </a:rPr>
              <a:t>способ изготовления</a:t>
            </a:r>
          </a:p>
          <a:p>
            <a:r>
              <a:rPr lang="ru-RU" sz="1400" dirty="0">
                <a:solidFill>
                  <a:srgbClr val="430605"/>
                </a:solidFill>
              </a:rPr>
              <a:t>сохранность и размеры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8C25CC-D8AC-4F5F-B668-FD90424FBA03}"/>
              </a:ext>
            </a:extLst>
          </p:cNvPr>
          <p:cNvSpPr/>
          <p:nvPr/>
        </p:nvSpPr>
        <p:spPr>
          <a:xfrm>
            <a:off x="2771800" y="150266"/>
            <a:ext cx="6553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0605"/>
                </a:solidFill>
              </a:rPr>
              <a:t>Полевая или базовая опись амфор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A6EF5-32B8-4CF7-9555-045AEFDAD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3"/>
          <a:stretch/>
        </p:blipFill>
        <p:spPr>
          <a:xfrm>
            <a:off x="300082" y="548680"/>
            <a:ext cx="8532440" cy="289411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pic>
        <p:nvPicPr>
          <p:cNvPr id="6" name="Рисунок 5" descr="Изображение выглядит как текст, снимок экрана, диаграмма, число&#10;&#10;Описание создано автоматически">
            <a:extLst>
              <a:ext uri="{FF2B5EF4-FFF2-40B4-BE49-F238E27FC236}">
                <a16:creationId xmlns:a16="http://schemas.microsoft.com/office/drawing/2014/main" id="{81EDF6A9-CB8D-47FB-9A6C-2D39E454A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" y="4005064"/>
            <a:ext cx="6445793" cy="2452246"/>
          </a:xfrm>
          <a:prstGeom prst="rect">
            <a:avLst/>
          </a:prstGeom>
          <a:effectLst>
            <a:outerShdw blurRad="63500" sx="102000" sy="102000" algn="ctr" rotWithShape="0">
              <a:srgbClr val="540000">
                <a:alpha val="4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6B2A66-CA0C-4FB0-8D39-A956B0917E3C}"/>
              </a:ext>
            </a:extLst>
          </p:cNvPr>
          <p:cNvSpPr/>
          <p:nvPr/>
        </p:nvSpPr>
        <p:spPr>
          <a:xfrm>
            <a:off x="251520" y="3653661"/>
            <a:ext cx="2839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430605"/>
                </a:solidFill>
              </a:rPr>
              <a:t>Статистика по полевой описи: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93479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15634</TotalTime>
  <Words>3266</Words>
  <Application>Microsoft Office PowerPoint</Application>
  <PresentationFormat>Экран (4:3)</PresentationFormat>
  <Paragraphs>490</Paragraphs>
  <Slides>62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Gabriola</vt:lpstr>
      <vt:lpstr>palatino linotype</vt:lpstr>
      <vt:lpstr>Times</vt:lpstr>
      <vt:lpstr>Times New Roman</vt:lpstr>
      <vt:lpstr>Тема Office</vt:lpstr>
      <vt:lpstr>Амфоры позднеримского и ранневизантийского времени на Боспоре (IV – первая половина VII вв.)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 of LR 1 amphorae into Bosporus</dc:title>
  <dc:creator>Anna</dc:creator>
  <cp:lastModifiedBy>Anna</cp:lastModifiedBy>
  <cp:revision>960</cp:revision>
  <dcterms:created xsi:type="dcterms:W3CDTF">2013-04-04T20:04:26Z</dcterms:created>
  <dcterms:modified xsi:type="dcterms:W3CDTF">2023-11-14T05:30:17Z</dcterms:modified>
</cp:coreProperties>
</file>