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1BBE-F45C-4E87-B7F7-E7FD4A49C0D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9BA3-0956-4649-83FB-E63886A0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3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1BBE-F45C-4E87-B7F7-E7FD4A49C0D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9BA3-0956-4649-83FB-E63886A0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2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1BBE-F45C-4E87-B7F7-E7FD4A49C0D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9BA3-0956-4649-83FB-E63886A0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8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1BBE-F45C-4E87-B7F7-E7FD4A49C0D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9BA3-0956-4649-83FB-E63886A0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2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1BBE-F45C-4E87-B7F7-E7FD4A49C0D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9BA3-0956-4649-83FB-E63886A0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86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1BBE-F45C-4E87-B7F7-E7FD4A49C0D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9BA3-0956-4649-83FB-E63886A0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0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1BBE-F45C-4E87-B7F7-E7FD4A49C0D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9BA3-0956-4649-83FB-E63886A0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5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1BBE-F45C-4E87-B7F7-E7FD4A49C0D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9BA3-0956-4649-83FB-E63886A0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1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1BBE-F45C-4E87-B7F7-E7FD4A49C0D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9BA3-0956-4649-83FB-E63886A0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58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1BBE-F45C-4E87-B7F7-E7FD4A49C0D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9BA3-0956-4649-83FB-E63886A0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1BBE-F45C-4E87-B7F7-E7FD4A49C0D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9BA3-0956-4649-83FB-E63886A0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7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A1BBE-F45C-4E87-B7F7-E7FD4A49C0D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9BA3-0956-4649-83FB-E63886A0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8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«Афонский» погребальный обряд. История и археология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560840" cy="26391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Петрова Д. А.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Лаборант-исследователь лаборатории «Византийский Крым» Научно-исследовательского центра истории и археологии Крыма ФГАО ВО «Крымский федеральный университет имени В. И. Вернадского»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Симферополь</a:t>
            </a:r>
          </a:p>
        </p:txBody>
      </p:sp>
    </p:spTree>
    <p:extLst>
      <p:ext uri="{BB962C8B-B14F-4D97-AF65-F5344CB8AC3E}">
        <p14:creationId xmlns:p14="http://schemas.microsoft.com/office/powerpoint/2010/main" val="18188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Georgia" pitchFamily="18" charset="0"/>
              </a:rPr>
              <a:t>Путеводитель по Святой земле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5" t="15086" r="34690" b="6250"/>
          <a:stretch/>
        </p:blipFill>
        <p:spPr bwMode="auto">
          <a:xfrm>
            <a:off x="899592" y="260648"/>
            <a:ext cx="3300129" cy="4779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7" t="14547" r="34733" b="5064"/>
          <a:stretch/>
        </p:blipFill>
        <p:spPr bwMode="auto">
          <a:xfrm>
            <a:off x="4788024" y="260647"/>
            <a:ext cx="3312368" cy="4858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9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677634"/>
            <a:ext cx="8229600" cy="76657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Б. Зайцев Афон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8" t="6681" r="26693" b="6249"/>
          <a:stretch/>
        </p:blipFill>
        <p:spPr bwMode="auto">
          <a:xfrm>
            <a:off x="755576" y="173497"/>
            <a:ext cx="3888432" cy="5416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8" t="5703" r="27098" b="14547"/>
          <a:stretch/>
        </p:blipFill>
        <p:spPr bwMode="auto">
          <a:xfrm>
            <a:off x="4788024" y="188640"/>
            <a:ext cx="3888433" cy="5416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7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Georgia" pitchFamily="18" charset="0"/>
              </a:rPr>
              <a:t>СПАСИБО ЗА ВНИМАНИЕ!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Georgia" pitchFamily="18" charset="0"/>
              </a:rPr>
              <a:t>Крестообразный </a:t>
            </a:r>
            <a:r>
              <a:rPr lang="ru-RU" sz="2400" dirty="0" err="1" smtClean="0">
                <a:latin typeface="Georgia" pitchFamily="18" charset="0"/>
              </a:rPr>
              <a:t>кимитирий</a:t>
            </a:r>
            <a:r>
              <a:rPr lang="ru-RU" sz="2400" dirty="0" smtClean="0">
                <a:latin typeface="Georgia" pitchFamily="18" charset="0"/>
              </a:rPr>
              <a:t> при Западной базилике.</a:t>
            </a:r>
          </a:p>
          <a:p>
            <a:pPr marL="0" indent="0" algn="ctr">
              <a:buNone/>
            </a:pPr>
            <a:r>
              <a:rPr lang="ru-RU" sz="2400" dirty="0" smtClean="0">
                <a:latin typeface="Georgia" pitchFamily="18" charset="0"/>
              </a:rPr>
              <a:t>Херсон. По М.В. Фомину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4586238" cy="425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3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Georgia" pitchFamily="18" charset="0"/>
              </a:rPr>
              <a:t>Склеп под крестообразным </a:t>
            </a:r>
            <a:r>
              <a:rPr lang="ru-RU" dirty="0" err="1" smtClean="0">
                <a:latin typeface="Georgia" pitchFamily="18" charset="0"/>
              </a:rPr>
              <a:t>мартирием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latin typeface="Georgia" pitchFamily="18" charset="0"/>
              </a:rPr>
              <a:t>Херсон. По М. В. Фомину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70" y="368644"/>
            <a:ext cx="61245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90" y="1349719"/>
            <a:ext cx="61245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69" y="2352917"/>
            <a:ext cx="61245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90" y="3284984"/>
            <a:ext cx="61245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02"/>
          <a:stretch/>
        </p:blipFill>
        <p:spPr bwMode="auto">
          <a:xfrm>
            <a:off x="1509668" y="4266059"/>
            <a:ext cx="6124575" cy="36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7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Georgia" pitchFamily="18" charset="0"/>
              </a:rPr>
              <a:t>Гробницы-</a:t>
            </a:r>
            <a:r>
              <a:rPr lang="ru-RU" dirty="0" err="1" smtClean="0">
                <a:latin typeface="Georgia" pitchFamily="18" charset="0"/>
              </a:rPr>
              <a:t>костницы</a:t>
            </a:r>
            <a:r>
              <a:rPr lang="ru-RU" dirty="0" smtClean="0">
                <a:latin typeface="Georgia" pitchFamily="18" charset="0"/>
              </a:rPr>
              <a:t> возле церкви 2015 г. </a:t>
            </a:r>
            <a:r>
              <a:rPr lang="ru-RU" dirty="0" err="1" smtClean="0">
                <a:latin typeface="Georgia" pitchFamily="18" charset="0"/>
              </a:rPr>
              <a:t>Мангуп</a:t>
            </a:r>
            <a:r>
              <a:rPr lang="ru-RU" dirty="0" smtClean="0">
                <a:latin typeface="Georgia" pitchFamily="18" charset="0"/>
              </a:rPr>
              <a:t>-кале.</a:t>
            </a:r>
          </a:p>
          <a:p>
            <a:pPr marL="0" indent="0" algn="ctr">
              <a:buNone/>
            </a:pPr>
            <a:r>
              <a:rPr lang="ru-RU" dirty="0" smtClean="0">
                <a:latin typeface="Georgia" pitchFamily="18" charset="0"/>
              </a:rPr>
              <a:t>По В. Е. Науменко, А. И. Набокову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0242"/>
            <a:ext cx="3874297" cy="49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0240"/>
            <a:ext cx="3501066" cy="497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2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7920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err="1" smtClean="0">
                <a:latin typeface="Georgia" pitchFamily="18" charset="0"/>
              </a:rPr>
              <a:t>Костница</a:t>
            </a:r>
            <a:r>
              <a:rPr lang="ru-RU" dirty="0" smtClean="0">
                <a:latin typeface="Georgia" pitchFamily="18" charset="0"/>
              </a:rPr>
              <a:t> возле часовни на </a:t>
            </a:r>
            <a:r>
              <a:rPr lang="ru-RU" dirty="0" err="1" smtClean="0">
                <a:latin typeface="Georgia" pitchFamily="18" charset="0"/>
              </a:rPr>
              <a:t>Эски-Кермен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latin typeface="Georgia" pitchFamily="18" charset="0"/>
              </a:rPr>
              <a:t>По А. И. </a:t>
            </a:r>
            <a:r>
              <a:rPr lang="ru-RU" dirty="0" err="1" smtClean="0">
                <a:latin typeface="Georgia" pitchFamily="18" charset="0"/>
              </a:rPr>
              <a:t>Айбабину</a:t>
            </a:r>
            <a:r>
              <a:rPr lang="ru-RU" dirty="0" smtClean="0">
                <a:latin typeface="Georgia" pitchFamily="18" charset="0"/>
              </a:rPr>
              <a:t>, Э. А. </a:t>
            </a:r>
            <a:r>
              <a:rPr lang="ru-RU" dirty="0" err="1" smtClean="0">
                <a:latin typeface="Georgia" pitchFamily="18" charset="0"/>
              </a:rPr>
              <a:t>Хайрединовой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672408" cy="496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35" y="332656"/>
            <a:ext cx="3408109" cy="496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157192"/>
            <a:ext cx="8229600" cy="104097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Georgia" pitchFamily="18" charset="0"/>
              </a:rPr>
              <a:t>Скальная </a:t>
            </a:r>
            <a:r>
              <a:rPr lang="ru-RU" dirty="0" err="1" smtClean="0">
                <a:latin typeface="Georgia" pitchFamily="18" charset="0"/>
              </a:rPr>
              <a:t>мемория</a:t>
            </a:r>
            <a:r>
              <a:rPr lang="ru-RU" dirty="0" smtClean="0">
                <a:latin typeface="Georgia" pitchFamily="18" charset="0"/>
              </a:rPr>
              <a:t> (</a:t>
            </a:r>
            <a:r>
              <a:rPr lang="ru-RU" dirty="0" err="1" smtClean="0">
                <a:latin typeface="Georgia" pitchFamily="18" charset="0"/>
              </a:rPr>
              <a:t>костница</a:t>
            </a:r>
            <a:r>
              <a:rPr lang="ru-RU" dirty="0" smtClean="0">
                <a:latin typeface="Georgia" pitchFamily="18" charset="0"/>
              </a:rPr>
              <a:t>) возле храма с баптистерием Тепе-</a:t>
            </a:r>
            <a:r>
              <a:rPr lang="ru-RU" dirty="0" err="1" smtClean="0">
                <a:latin typeface="Georgia" pitchFamily="18" charset="0"/>
              </a:rPr>
              <a:t>Кермен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latin typeface="Georgia" pitchFamily="18" charset="0"/>
              </a:rPr>
              <a:t>По В. А. Петровскому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1" b="22575"/>
          <a:stretch/>
        </p:blipFill>
        <p:spPr bwMode="auto">
          <a:xfrm>
            <a:off x="2393033" y="332656"/>
            <a:ext cx="484326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8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9361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err="1" smtClean="0">
                <a:latin typeface="Georgia" pitchFamily="18" charset="0"/>
              </a:rPr>
              <a:t>Святогорский</a:t>
            </a:r>
            <a:r>
              <a:rPr lang="ru-RU" dirty="0" smtClean="0">
                <a:latin typeface="Georgia" pitchFamily="18" charset="0"/>
              </a:rPr>
              <a:t> устав церковного </a:t>
            </a:r>
            <a:r>
              <a:rPr lang="ru-RU" dirty="0" err="1" smtClean="0">
                <a:latin typeface="Georgia" pitchFamily="18" charset="0"/>
              </a:rPr>
              <a:t>последования</a:t>
            </a:r>
            <a:r>
              <a:rPr lang="ru-RU" dirty="0">
                <a:latin typeface="Georgia" pitchFamily="18" charset="0"/>
              </a:rPr>
              <a:t>.</a:t>
            </a:r>
            <a:endParaRPr lang="ru-RU" dirty="0" smtClean="0"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1" t="7649" r="34442" b="4664"/>
          <a:stretch/>
        </p:blipFill>
        <p:spPr bwMode="auto">
          <a:xfrm>
            <a:off x="1103280" y="53752"/>
            <a:ext cx="3625071" cy="5496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0" t="15302" r="37234" b="4526"/>
          <a:stretch/>
        </p:blipFill>
        <p:spPr bwMode="auto">
          <a:xfrm>
            <a:off x="4932040" y="53752"/>
            <a:ext cx="3399720" cy="5571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1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atin typeface="Georgia" pitchFamily="18" charset="0"/>
              </a:rPr>
              <a:t>«Странствование по святым местам Востока» Василия Григорьевича Григоровича-Барского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8" t="6681" r="34084" b="4741"/>
          <a:stretch/>
        </p:blipFill>
        <p:spPr bwMode="auto">
          <a:xfrm>
            <a:off x="1172740" y="188640"/>
            <a:ext cx="3312368" cy="5005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6" t="7435" r="34248" b="6142"/>
          <a:stretch/>
        </p:blipFill>
        <p:spPr bwMode="auto">
          <a:xfrm>
            <a:off x="5056074" y="188640"/>
            <a:ext cx="3386520" cy="5005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Georgia" pitchFamily="18" charset="0"/>
              </a:rPr>
              <a:t>Порфирий «Восток Христианский»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8194" name="Picture 2" descr="Порфирий (Успенский), еп. Восток христианский. Афон.Ч. 3: Афон монашеский.  Отд. 2. — Библиотека — Церковно-Научный Центр &quot;Православная Энциклопед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827"/>
            <a:ext cx="3195825" cy="4934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8" t="5819" r="34084" b="6250"/>
          <a:stretch/>
        </p:blipFill>
        <p:spPr bwMode="auto">
          <a:xfrm>
            <a:off x="4572000" y="150827"/>
            <a:ext cx="3289570" cy="4934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6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152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«Афонский» погребальный обряд. История и археология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«Странствование по святым местам Востока» Василия Григорьевича Григоровича-Барского</vt:lpstr>
      <vt:lpstr>Порфирий «Восток Христианский»</vt:lpstr>
      <vt:lpstr>Путеводитель по Святой земле</vt:lpstr>
      <vt:lpstr>Б. Зайцев Афон</vt:lpstr>
      <vt:lpstr>СПАСИБО ЗА ВНИМАНИЕ!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Пьяный Ёж</dc:creator>
  <cp:lastModifiedBy>Пьяный Ёж</cp:lastModifiedBy>
  <cp:revision>10</cp:revision>
  <dcterms:created xsi:type="dcterms:W3CDTF">2023-10-05T17:21:33Z</dcterms:created>
  <dcterms:modified xsi:type="dcterms:W3CDTF">2023-10-05T20:02:59Z</dcterms:modified>
</cp:coreProperties>
</file>