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6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28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>
      <p:cViewPr varScale="1">
        <p:scale>
          <a:sx n="80" d="100"/>
          <a:sy n="80" d="100"/>
        </p:scale>
        <p:origin x="1555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48534-FF9C-4EAD-BB83-F31B14F01C33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A2EE4-2F0F-4D25-871A-8962CB1A1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83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5D2-5F00-46AF-BEC2-7DAF2B89D6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CE4-02A4-4BD8-8D83-A36C1158D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38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5D2-5F00-46AF-BEC2-7DAF2B89D6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CE4-02A4-4BD8-8D83-A36C1158D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52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5D2-5F00-46AF-BEC2-7DAF2B89D6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CE4-02A4-4BD8-8D83-A36C1158D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92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5D2-5F00-46AF-BEC2-7DAF2B89D6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CE4-02A4-4BD8-8D83-A36C1158D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77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5D2-5F00-46AF-BEC2-7DAF2B89D6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CE4-02A4-4BD8-8D83-A36C1158D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37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5D2-5F00-46AF-BEC2-7DAF2B89D6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CE4-02A4-4BD8-8D83-A36C1158D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87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5D2-5F00-46AF-BEC2-7DAF2B89D6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CE4-02A4-4BD8-8D83-A36C1158D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106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5D2-5F00-46AF-BEC2-7DAF2B89D6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CE4-02A4-4BD8-8D83-A36C1158D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01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5D2-5F00-46AF-BEC2-7DAF2B89D6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CE4-02A4-4BD8-8D83-A36C1158D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25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5D2-5F00-46AF-BEC2-7DAF2B89D6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CE4-02A4-4BD8-8D83-A36C1158D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183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45D2-5F00-46AF-BEC2-7DAF2B89D6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CE4-02A4-4BD8-8D83-A36C1158D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42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45D2-5F00-46AF-BEC2-7DAF2B89D62D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4CCE4-02A4-4BD8-8D83-A36C1158D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68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jpeg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8384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501008"/>
            <a:ext cx="8496944" cy="2016224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ПРОБЛЕМЫ ИЗУЧЕНИЯ КЕРАМИЧЕСКОЙ ХРОНОЛОГИИ СРЕДНЕВИЗАНТИЙСКОГО КРЫМА: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«ПРИЧЕРНОМОРСКИЕ» И «ГЛОБУЛЯРНЫЕ» АМФОРЫ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772816"/>
            <a:ext cx="7056784" cy="1512168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Науменко В.Е..</a:t>
            </a:r>
            <a:endParaRPr lang="ru-RU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Лаборатория «Византийский Крым»</a:t>
            </a: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Крымский </a:t>
            </a:r>
            <a:r>
              <a:rPr lang="ru-RU" sz="4900" b="1" dirty="0">
                <a:latin typeface="Times New Roman" pitchFamily="18" charset="0"/>
                <a:cs typeface="Times New Roman" pitchFamily="18" charset="0"/>
              </a:rPr>
              <a:t>федеральный 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университет им</a:t>
            </a:r>
            <a:r>
              <a:rPr lang="ru-RU" sz="4900" b="1" dirty="0">
                <a:latin typeface="Times New Roman" pitchFamily="18" charset="0"/>
                <a:cs typeface="Times New Roman" pitchFamily="18" charset="0"/>
              </a:rPr>
              <a:t>. В.И. </a:t>
            </a: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Вернадского</a:t>
            </a: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900" b="1" dirty="0">
                <a:latin typeface="Times New Roman" pitchFamily="18" charset="0"/>
                <a:cs typeface="Times New Roman" pitchFamily="18" charset="0"/>
              </a:rPr>
              <a:t>г. Симферополь)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8640"/>
            <a:ext cx="1803651" cy="12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4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648072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Находки византийских «глобулярных» (?) амфор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Судаке,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Танаисе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Пастырском городище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268701"/>
            <a:ext cx="3600400" cy="2490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2236997" cy="3215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01874"/>
            <a:ext cx="2411122" cy="3222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60766"/>
            <a:ext cx="3174785" cy="252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97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Сугдея. Амфоры конца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 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половины Х вв. (по: Майко, 2020)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04725"/>
            <a:ext cx="2451239" cy="3521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835582"/>
            <a:ext cx="2728568" cy="35219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46548"/>
            <a:ext cx="2880320" cy="40596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908" y="874694"/>
            <a:ext cx="973124" cy="16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70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Салтово-маяцкое поселение на месте античного городища Артезиан: амфоры (по: Винокуров, Пономарев, 2022)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80728"/>
            <a:ext cx="3686015" cy="43750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01595"/>
            <a:ext cx="2134618" cy="2903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01595"/>
            <a:ext cx="2546317" cy="3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80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Хозяйственные ямы с целыми «причерноморскими» амфорами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А.Л. Якобсону из раскопок салтово-маяцкого поселения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античного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городища Белинское в Восточном Крыму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44" y="1341438"/>
            <a:ext cx="3996836" cy="5516562"/>
          </a:xfrm>
        </p:spPr>
      </p:pic>
    </p:spTree>
    <p:extLst>
      <p:ext uri="{BB962C8B-B14F-4D97-AF65-F5344CB8AC3E}">
        <p14:creationId xmlns:p14="http://schemas.microsoft.com/office/powerpoint/2010/main" val="3302150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«Причерноморские» и «глобулярные» амфоры из раскопок поселений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Гора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Чиркова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и Вышестеблиевская-16 на Тамани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(по: Суханов, Свиридов, 2017;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Мыц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Соловьев, 2018)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207144"/>
            <a:ext cx="2728502" cy="41126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17848"/>
            <a:ext cx="2836589" cy="2405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17848"/>
            <a:ext cx="2745060" cy="413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55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2008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Амфоры с МЗР («причерноморские» (?), «глобулярные» (?)) из раскопок поселений 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VIII –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вв. в Приазовье и на Нижнем Доне (по: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Нидзельницкой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2009)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08720"/>
            <a:ext cx="3067460" cy="5088655"/>
          </a:xfr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027069"/>
              </p:ext>
            </p:extLst>
          </p:nvPr>
        </p:nvGraphicFramePr>
        <p:xfrm>
          <a:off x="0" y="980728"/>
          <a:ext cx="2666939" cy="3660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4" imgW="4663440" imgH="6400423" progId="Acrobat.Document.11">
                  <p:embed/>
                </p:oleObj>
              </mc:Choice>
              <mc:Fallback>
                <p:oleObj name="Acrobat Document" r:id="rId4" imgW="4663440" imgH="6400423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980728"/>
                        <a:ext cx="2666939" cy="3660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34" y="980728"/>
            <a:ext cx="2817522" cy="361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97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«Причерноморские» амфоры из раскопок Таманского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городища и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Фанагории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(по: Чхаидзе, 2008; 2012)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857778"/>
            <a:ext cx="3435166" cy="50002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052736"/>
            <a:ext cx="3215804" cy="25336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340831"/>
            <a:ext cx="3078807" cy="45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12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 Мангуп. Дворец. 2021 г. «Средний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горизонт мощения улицы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половины 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VIII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первой половины 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вв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(по: Науменко, 2023)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0" y="1124744"/>
            <a:ext cx="2981166" cy="41490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438"/>
            <a:ext cx="2795988" cy="3861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826" y="980728"/>
            <a:ext cx="3010696" cy="419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91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 Мангуп. Цитадель, МКВ-10. Засыпь виноградодавильни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(вторая половина Х в.) (по: Науменко, 2022)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908720"/>
            <a:ext cx="5039868" cy="46527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36914"/>
            <a:ext cx="3528778" cy="385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01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 Мангуп. Укрепление А.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Слой строительства конца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 (по: Науменко, 2022)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64704"/>
            <a:ext cx="4278626" cy="60213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12944"/>
            <a:ext cx="4074068" cy="576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63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Классификация «причерноморских» амфор по А.Л. Якобсону (1979).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3371591" cy="41044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628800"/>
            <a:ext cx="541284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 Мангуп. «Глобулярные» амфоры середины 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из хозяйственной ямы №81 на месте дворца и слоя ремонта укрепления А.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 Науменко, 2022)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31" y="1412776"/>
            <a:ext cx="3735612" cy="45365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4860061" cy="364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0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93610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 Суханов Е.В. Амфоры как источник для изучения торговых контактов населения салтово-маяцкой культуры Среднего и Нижнего Дона. Диссертация на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соискание ученой степени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исторических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наук. М., 2018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32206"/>
            <a:ext cx="4392488" cy="25229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42" y="1054266"/>
            <a:ext cx="1987362" cy="2532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517" y="1052736"/>
            <a:ext cx="3788930" cy="2709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7" y="3986704"/>
            <a:ext cx="3683023" cy="28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9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Голофаст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Л.С. «Причерноморские» амфоры с МЗР из раскопок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Фанагории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(МАИЭТ-24, 2019)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987"/>
            <a:ext cx="3707904" cy="57759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89" y="896987"/>
            <a:ext cx="2499395" cy="36399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078567"/>
            <a:ext cx="3193216" cy="374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59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 Сазанов А.В. Новая классификация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«Крымские глобулярные амфоры»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Crimean Globular Amphorae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(2020-2022 гг.)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15" y="836712"/>
            <a:ext cx="6100689" cy="6003007"/>
          </a:xfrm>
        </p:spPr>
      </p:pic>
    </p:spTree>
    <p:extLst>
      <p:ext uri="{BB962C8B-B14F-4D97-AF65-F5344CB8AC3E}">
        <p14:creationId xmlns:p14="http://schemas.microsoft.com/office/powerpoint/2010/main" val="2505303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 Византийские «глобулярные» амфоры в Италии, в том числе в портовом местечке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Comacchio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(по: </a:t>
            </a:r>
            <a:r>
              <a:rPr lang="en-GB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Gelichi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Negrelli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2008)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47" y="764704"/>
            <a:ext cx="3324459" cy="24548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" y="778091"/>
            <a:ext cx="2999996" cy="23645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5917"/>
            <a:ext cx="2252591" cy="31782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79" y="3375594"/>
            <a:ext cx="2592697" cy="33363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2372209" cy="3374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18" y="778091"/>
            <a:ext cx="2407706" cy="337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33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Отранто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верфь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Мителло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Производственный гончарный центр 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(по: 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Leo </a:t>
            </a:r>
            <a:r>
              <a:rPr lang="en-GB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Imperiale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2004)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4208261" cy="40770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927924" cy="515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60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 Проект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Pythagoras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под руководством Н.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Пулу-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Папдимитриу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 2005 г.)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(по: </a:t>
            </a:r>
            <a:r>
              <a:rPr 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Poulou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-Papadimitriou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Ε.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Nodarou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2014; </a:t>
            </a:r>
            <a:r>
              <a:rPr lang="en-GB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Poulou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2018)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12776"/>
            <a:ext cx="2931774" cy="43029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1947377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73" y="1196752"/>
            <a:ext cx="3494059" cy="49685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6" y="3429000"/>
            <a:ext cx="2286887" cy="30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14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 Находки «глобулярных» и «причерноморских» амфор из Болгарии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(по: Тодорова, 2018)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4" y="764704"/>
            <a:ext cx="2330747" cy="23748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70" y="1628800"/>
            <a:ext cx="2976987" cy="4149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11401"/>
            <a:ext cx="2316310" cy="3228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42" y="1655837"/>
            <a:ext cx="3050618" cy="425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40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116632"/>
            <a:ext cx="4608512" cy="93610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 Амфоры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Бутринт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условия находки, место производства, география 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(по: 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Vroom, 2017)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" y="3573016"/>
            <a:ext cx="4034581" cy="31860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904" y="1371628"/>
            <a:ext cx="5060773" cy="4402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5" y="95697"/>
            <a:ext cx="3664076" cy="330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29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Византийские «глобулярные» амфоры. География находок и реконструкция морских коммуникаций (по: 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Vroom, 2017)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477" y="3143647"/>
            <a:ext cx="4075580" cy="37143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934322" cy="393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39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«Глобулярные» амфоры по И.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Врум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(2005)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128" y="1484784"/>
            <a:ext cx="2865080" cy="43204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2515730" cy="3716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84784"/>
            <a:ext cx="3286247" cy="47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48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8898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 «Причерноморские» амфоры и амфора типа 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LRA 2C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Археологического музея 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Синопе 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по: </a:t>
            </a:r>
            <a:r>
              <a:rPr lang="en-GB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Csyki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2016)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83" y="765996"/>
            <a:ext cx="1767742" cy="28019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59" y="3758826"/>
            <a:ext cx="1760180" cy="2752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687" y="814636"/>
            <a:ext cx="1670073" cy="261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19" y="3636369"/>
            <a:ext cx="1890792" cy="2996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1" y="3609045"/>
            <a:ext cx="1947613" cy="30753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7509"/>
            <a:ext cx="1812139" cy="27676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00" y="829905"/>
            <a:ext cx="3346636" cy="547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0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28992" cy="792088"/>
          </a:xfrm>
        </p:spPr>
        <p:txBody>
          <a:bodyPr>
            <a:normAutofit fontScale="90000"/>
          </a:bodyPr>
          <a:lstStyle/>
          <a:p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карта находок «глобулярных» амфор в Средиземноморье и Причерноморье. «Причерноморская» амфоры с граффити  с изображением парусника из груза Ени-Капу-12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(по: Н. Гюнзенин, 2012)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5785625" cy="4608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25" y="2232667"/>
            <a:ext cx="3322879" cy="23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09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"/>
            <a:ext cx="9144000" cy="68384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8174" y="2967335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Спасибо за внимание!</a:t>
            </a:r>
            <a:endParaRPr lang="ru-RU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8882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Науменко В.Е. Амфоры // В. Н. Зинько, Л. Ю. Пономарев.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Тиритака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Раскоп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XXVI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Т.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Археологические комплексы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вв. Симферополь - Керчь, 2009. С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35-50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14346"/>
            <a:ext cx="2034246" cy="33067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1872208" cy="3454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56" y="861865"/>
            <a:ext cx="2197748" cy="3461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54955"/>
            <a:ext cx="2769557" cy="23698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14346"/>
            <a:ext cx="2200024" cy="34460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513" y="4327533"/>
            <a:ext cx="2918445" cy="240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97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648072"/>
          </a:xfrm>
        </p:spPr>
        <p:txBody>
          <a:bodyPr>
            <a:normAutofit/>
          </a:bodyPr>
          <a:lstStyle/>
          <a:p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Тиритака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второй половины 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первой половины Х вв.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типы «причерноморских» амфор (типы 1 и 2)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04733"/>
            <a:ext cx="2996692" cy="202021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88774"/>
            <a:ext cx="2335246" cy="15294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4733"/>
            <a:ext cx="3168352" cy="2097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83" y="3033096"/>
            <a:ext cx="2261372" cy="3693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55982"/>
            <a:ext cx="4356990" cy="370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05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Тиритака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второй половины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первой половины Х вв.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типы «причерноморских» амфор (типы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4 и 5)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84" y="3140968"/>
            <a:ext cx="2578107" cy="32129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70881"/>
            <a:ext cx="2458616" cy="5583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69" y="1225582"/>
            <a:ext cx="2463836" cy="13586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5817"/>
            <a:ext cx="2638938" cy="136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2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Слой разрушения средневековой усадьбы на месте античного надела №32 на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Гераклейском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полуострове, датированный монетой Романа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Диогена (1067-1071)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Яшаевой, 1999)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1196753"/>
            <a:ext cx="2376619" cy="472989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1052736"/>
            <a:ext cx="368104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17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Гончарные центры по производству «причерноморских» амфор в Крыму (по: Паршина, Зеленко, Тесленко, 2001)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" y="1500401"/>
            <a:ext cx="2494551" cy="15841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68" y="3847058"/>
            <a:ext cx="3095012" cy="2303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36712"/>
            <a:ext cx="3258860" cy="28602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80728"/>
            <a:ext cx="3025683" cy="26235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2" y="3820765"/>
            <a:ext cx="2594889" cy="21005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24" y="3840981"/>
            <a:ext cx="3180890" cy="210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94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«Глобулярные» амфоры из квартала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Сарачхане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Стамбуле (типы 29, 36-38) 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(по: </a:t>
            </a:r>
            <a:r>
              <a:rPr lang="en-GB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Hayes, 1992)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88" y="980728"/>
            <a:ext cx="5068824" cy="5629656"/>
          </a:xfrm>
        </p:spPr>
      </p:pic>
    </p:spTree>
    <p:extLst>
      <p:ext uri="{BB962C8B-B14F-4D97-AF65-F5344CB8AC3E}">
        <p14:creationId xmlns:p14="http://schemas.microsoft.com/office/powerpoint/2010/main" val="3840737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10613</TotalTime>
  <Words>585</Words>
  <Application>Microsoft Office PowerPoint</Application>
  <PresentationFormat>Экран (4:3)</PresentationFormat>
  <Paragraphs>36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Тема Office</vt:lpstr>
      <vt:lpstr>Adobe Acrobat Document</vt:lpstr>
      <vt:lpstr>АКТУАЛЬНЫЕ ПРОБЛЕМЫ ИЗУЧЕНИЯ КЕРАМИЧЕСКОЙ ХРОНОЛОГИИ СРЕДНЕВИЗАНТИЙСКОГО КРЫМА:  «ПРИЧЕРНОМОРСКИЕ» И «ГЛОБУЛЯРНЫЕ» АМФОРЫ</vt:lpstr>
      <vt:lpstr>1. Классификация «причерноморских» амфор по А.Л. Якобсону (1979). </vt:lpstr>
      <vt:lpstr>2. «Глобулярные» амфоры по И. Врум (2005)</vt:lpstr>
      <vt:lpstr>3. Науменко В.Е. Амфоры // В. Н. Зинько, Л. Ю. Пономарев. Тиритака. Раскоп XXVI. Т.I. Археологические комплексы VIII-X вв. Симферополь - Керчь, 2009. С. 35-50</vt:lpstr>
      <vt:lpstr>4. Тиритака второй половины VIII – первой половины Х вв.  Основные типы «причерноморских» амфор (типы 1 и 2)</vt:lpstr>
      <vt:lpstr>5. Тиритака второй половины VIII – первой половины Х вв.  Основные типы «причерноморских» амфор (типы 3, 4 и 5)</vt:lpstr>
      <vt:lpstr>6. Слой разрушения средневековой усадьбы на месте античного надела №32 на Гераклейском полуострове, датированный монетой Романа IV Диогена (1067-1071)  (по Яшаевой, 1999)</vt:lpstr>
      <vt:lpstr>7. Гончарные центры по производству «причерноморских» амфор в Крыму (по: Паршина, Зеленко, Тесленко, 2001)</vt:lpstr>
      <vt:lpstr>8. «Глобулярные» амфоры из квартала Сарачхане в Стамбуле (типы 29, 36-38)  (по: Hayes, 1992)</vt:lpstr>
      <vt:lpstr>9. Находки византийских «глобулярных» (?) амфор  в Судаке, Танаисе, Пастырском городище </vt:lpstr>
      <vt:lpstr>10. Сугдея. Амфоры конца VII – первой половины Х вв. (по: Майко, 2020)</vt:lpstr>
      <vt:lpstr>11. Салтово-маяцкое поселение на месте античного городища Артезиан: амфоры (по: Винокуров, Пономарев, 2022)</vt:lpstr>
      <vt:lpstr>12. Хозяйственные ямы с целыми «причерноморскими» амфорами  типа 2 по А.Л. Якобсону из раскопок салтово-маяцкого поселения  на месте античного городища Белинское в Восточном Крыму </vt:lpstr>
      <vt:lpstr>13. «Причерноморские» и «глобулярные» амфоры из раскопок поселений  Гора Чиркова 1 и Вышестеблиевская-16 на Тамани  (по: Суханов, Свиридов, 2017; Мыц, Соловьев, 2018)</vt:lpstr>
      <vt:lpstr>14. Амфоры с МЗР («причерноморские» (?), «глобулярные» (?)) из раскопок поселений VIII – начала IX вв. в Приазовье и на Нижнем Доне (по: Нидзельницкой, 2009)</vt:lpstr>
      <vt:lpstr>15. «Причерноморские» амфоры из раскопок Таманского городища и Фанагории  (по: Чхаидзе, 2008; 2012)</vt:lpstr>
      <vt:lpstr>16. Мангуп. Дворец. 2021 г. «Средний» горизонт мощения улицы  второй половины VIII – первой половины IX вв. (по: Науменко, 2023)</vt:lpstr>
      <vt:lpstr>17. Мангуп. Цитадель, МКВ-10. Засыпь виноградодавильни  (вторая половина Х в.) (по: Науменко, 2022)</vt:lpstr>
      <vt:lpstr>18. Мангуп. Укрепление А.XIV. Слой строительства конца X в. (по: Науменко, 2022) </vt:lpstr>
      <vt:lpstr>19. Мангуп. «Глобулярные» амфоры середины IХ в. из хозяйственной ямы №81 на месте дворца и слоя ремонта укрепления А.XI (по Науменко, 2022)</vt:lpstr>
      <vt:lpstr>20. Суханов Е.В. Амфоры как источник для изучения торговых контактов населения салтово-маяцкой культуры Среднего и Нижнего Дона. Диссертация на соискание ученой степени кандидата исторических наук. М., 2018</vt:lpstr>
      <vt:lpstr>21. Голофаст Л.С. «Причерноморские» амфоры с МЗР из раскопок Фанагории  (МАИЭТ-24, 2019)</vt:lpstr>
      <vt:lpstr>22. Сазанов А.В. Новая классификация «Крымские глобулярные амфоры»  (Crimean Globular Amphorae) (2020-2022 гг.)</vt:lpstr>
      <vt:lpstr>23. Византийские «глобулярные» амфоры в Италии, в том числе в портовом местечке Comacchio (по: Gelichi, Negrelli, 2008)</vt:lpstr>
      <vt:lpstr>24. Отранто, верфь Мителло. Производственный гончарный центр  (по: Leo Imperiale, 2004)</vt:lpstr>
      <vt:lpstr>25. Проект Pythagoras II под руководством Н. Пулу-Папдимитриу (с 2005 г.)  (по: Ν. Poulou-Papadimitriou / Ε. Nodarou, 2014; Poulou, 2018)</vt:lpstr>
      <vt:lpstr>26. Находки «глобулярных» и «причерноморских» амфор из Болгарии  (по: Тодорова, 2018)</vt:lpstr>
      <vt:lpstr>27. Амфоры Бутринт 2: условия находки, место производства, география  (по: Vroom, 2017)</vt:lpstr>
      <vt:lpstr>28. Византийские «глобулярные» амфоры. География находок и реконструкция морских коммуникаций (по: Vroom, 2017)</vt:lpstr>
      <vt:lpstr>29. «Причерноморские» амфоры и амфора типа LRA 2C из Археологического музея  в Синопе (по: Csyki, 2016)</vt:lpstr>
      <vt:lpstr>30. Общая карта находок «глобулярных» амфор в Средиземноморье и Причерноморье. «Причерноморская» амфоры с граффити  с изображением парусника из груза Ени-Капу-12  (по: Н. Гюнзенин, 2012)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ИСТОРИИ АРХЕОЛОГИЧЕСКОГО ИЗУЧЕНИЯ МАНГУПА.  РАСКОПКИ Р.Х. ЛЕПЕРА В 1912-1914 ГГ.  (ПО МАТЕРИАЛАМ КОЛЛЕКЦИИ ЭРМИТАЖА)</dc:title>
  <dc:creator>Dushenko</dc:creator>
  <cp:lastModifiedBy>Пользователь Windows</cp:lastModifiedBy>
  <cp:revision>457</cp:revision>
  <dcterms:created xsi:type="dcterms:W3CDTF">2016-05-24T08:07:17Z</dcterms:created>
  <dcterms:modified xsi:type="dcterms:W3CDTF">2023-11-13T23:17:39Z</dcterms:modified>
</cp:coreProperties>
</file>