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2" r:id="rId2"/>
    <p:sldId id="367" r:id="rId3"/>
    <p:sldId id="366" r:id="rId4"/>
    <p:sldId id="356" r:id="rId5"/>
    <p:sldId id="352" r:id="rId6"/>
    <p:sldId id="354" r:id="rId7"/>
    <p:sldId id="353" r:id="rId8"/>
    <p:sldId id="363" r:id="rId9"/>
    <p:sldId id="351" r:id="rId10"/>
    <p:sldId id="350" r:id="rId11"/>
    <p:sldId id="368" r:id="rId12"/>
    <p:sldId id="347" r:id="rId13"/>
    <p:sldId id="348" r:id="rId14"/>
    <p:sldId id="358" r:id="rId15"/>
    <p:sldId id="349" r:id="rId16"/>
    <p:sldId id="359" r:id="rId17"/>
    <p:sldId id="360" r:id="rId18"/>
    <p:sldId id="343" r:id="rId19"/>
    <p:sldId id="333" r:id="rId20"/>
    <p:sldId id="332" r:id="rId21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99FF"/>
    <a:srgbClr val="B80808"/>
    <a:srgbClr val="F8FA9C"/>
    <a:srgbClr val="FFFFCC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1" autoAdjust="0"/>
    <p:restoredTop sz="94707" autoAdjust="0"/>
  </p:normalViewPr>
  <p:slideViewPr>
    <p:cSldViewPr>
      <p:cViewPr>
        <p:scale>
          <a:sx n="66" d="100"/>
          <a:sy n="66" d="100"/>
        </p:scale>
        <p:origin x="-402" y="-31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2C8BE-36CD-4A74-A23E-ED9ACFB1F866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26AC5-B139-4E5B-BDAC-CBB3B852CA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8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26AC5-B139-4E5B-BDAC-CBB3B852CA0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767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26AC5-B139-4E5B-BDAC-CBB3B852CA0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2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Pictures\0 фото эски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r="1413" b="2429"/>
          <a:stretch/>
        </p:blipFill>
        <p:spPr bwMode="auto">
          <a:xfrm>
            <a:off x="0" y="-23102"/>
            <a:ext cx="9144000" cy="573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4433" y="1062524"/>
            <a:ext cx="6695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Цветной и драгоценный металл </a:t>
            </a:r>
            <a:r>
              <a:rPr lang="ru-RU" sz="3200" b="1" dirty="0" err="1" smtClean="0">
                <a:solidFill>
                  <a:srgbClr val="002060"/>
                </a:solidFill>
              </a:rPr>
              <a:t>Эски-Кермена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Лобода </a:t>
            </a:r>
            <a:r>
              <a:rPr lang="ru-RU" sz="2400" b="1" dirty="0">
                <a:solidFill>
                  <a:srgbClr val="002060"/>
                </a:solidFill>
              </a:rPr>
              <a:t>А.Ю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oskova_AY\Documents\крым тезисы октябрь\графики\цветмет все могилы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"/>
          <a:stretch/>
        </p:blipFill>
        <p:spPr bwMode="auto">
          <a:xfrm>
            <a:off x="1" y="409229"/>
            <a:ext cx="904184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2" r="60645" b="30604"/>
          <a:stretch/>
        </p:blipFill>
        <p:spPr bwMode="auto">
          <a:xfrm>
            <a:off x="5004048" y="697260"/>
            <a:ext cx="2260795" cy="199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Noskova_AY\Documents\крым тезисы октябрь\графики\цветмет все могилы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7" t="46875"/>
          <a:stretch/>
        </p:blipFill>
        <p:spPr bwMode="auto">
          <a:xfrm>
            <a:off x="7668344" y="577895"/>
            <a:ext cx="1194993" cy="406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3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60" b="70253"/>
          <a:stretch/>
        </p:blipFill>
        <p:spPr bwMode="auto">
          <a:xfrm>
            <a:off x="755576" y="1401074"/>
            <a:ext cx="1004565" cy="19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2" t="3303" r="16448" b="87774"/>
          <a:stretch/>
        </p:blipFill>
        <p:spPr bwMode="auto">
          <a:xfrm>
            <a:off x="395536" y="3865612"/>
            <a:ext cx="1959429" cy="95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6" t="42340" r="9396" b="43809"/>
          <a:stretch/>
        </p:blipFill>
        <p:spPr bwMode="auto">
          <a:xfrm>
            <a:off x="2837215" y="88239"/>
            <a:ext cx="2497516" cy="128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7" t="-411" r="-7429" b="57102"/>
          <a:stretch/>
        </p:blipFill>
        <p:spPr bwMode="auto">
          <a:xfrm>
            <a:off x="2879757" y="1633364"/>
            <a:ext cx="2772363" cy="35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t="62926" r="46285" b="-1738"/>
          <a:stretch/>
        </p:blipFill>
        <p:spPr bwMode="auto">
          <a:xfrm>
            <a:off x="5580112" y="1401074"/>
            <a:ext cx="3317145" cy="321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1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1921396"/>
            <a:ext cx="50856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Драгоценный металл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Гробниц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Плитовых могил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oskova_AY\Documents\крым тезисы октябрь\графики\драг мет гробницы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8"/>
          <a:stretch/>
        </p:blipFill>
        <p:spPr bwMode="auto">
          <a:xfrm>
            <a:off x="72007" y="1383893"/>
            <a:ext cx="9036497" cy="420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oskova_AY\Documents\крым тезисы октябрь\графики\драг мет гробницы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4" t="70755"/>
          <a:stretch/>
        </p:blipFill>
        <p:spPr bwMode="auto">
          <a:xfrm>
            <a:off x="7668344" y="1849388"/>
            <a:ext cx="131944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59" r="78209" b="25909"/>
          <a:stretch/>
        </p:blipFill>
        <p:spPr bwMode="auto">
          <a:xfrm>
            <a:off x="6084168" y="1669136"/>
            <a:ext cx="1211529" cy="109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41649" r="81757" b="53680"/>
          <a:stretch/>
        </p:blipFill>
        <p:spPr bwMode="auto">
          <a:xfrm rot="5400000">
            <a:off x="5456083" y="1942011"/>
            <a:ext cx="588866" cy="34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0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oskova_AY\Documents\крым тезисы октябрь\графики\драг мет мог меднсеребр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22"/>
          <a:stretch/>
        </p:blipFill>
        <p:spPr bwMode="auto">
          <a:xfrm>
            <a:off x="5766" y="553244"/>
            <a:ext cx="9056662" cy="516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5" r="51485" b="7359"/>
          <a:stretch/>
        </p:blipFill>
        <p:spPr bwMode="auto">
          <a:xfrm>
            <a:off x="4837436" y="2819196"/>
            <a:ext cx="2413377" cy="98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r="70880" b="82825"/>
          <a:stretch/>
        </p:blipFill>
        <p:spPr bwMode="auto">
          <a:xfrm>
            <a:off x="3419872" y="134468"/>
            <a:ext cx="1417564" cy="151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292080" y="134326"/>
            <a:ext cx="3419822" cy="22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Noskova_AY\Documents\крым тезисы октябрь\графики\драг мет мог меднсеребр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4" t="69871"/>
          <a:stretch/>
        </p:blipFill>
        <p:spPr bwMode="auto">
          <a:xfrm>
            <a:off x="7884368" y="2569468"/>
            <a:ext cx="979517" cy="24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2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oskova_AY\Documents\крым тезисы октябрь\графики\пуговицы гр 1 и 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7"/>
          <a:stretch/>
        </p:blipFill>
        <p:spPr bwMode="auto">
          <a:xfrm>
            <a:off x="0" y="1555419"/>
            <a:ext cx="7310400" cy="41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Noskova_AY\Documents\крым тезисы октябрь\графики\пуговицы мог 16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4"/>
          <a:stretch/>
        </p:blipFill>
        <p:spPr bwMode="auto">
          <a:xfrm>
            <a:off x="2483768" y="8682"/>
            <a:ext cx="6673061" cy="37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Noskova_AY\Documents\крым тезисы октябрь\графики\пуговицы мог 16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7" t="91784"/>
          <a:stretch/>
        </p:blipFill>
        <p:spPr bwMode="auto">
          <a:xfrm>
            <a:off x="8137002" y="193204"/>
            <a:ext cx="81938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oskova_AY\Documents\крым тезисы октябрь\графики\пуговицы гр 1 и 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6" t="78731"/>
          <a:stretch/>
        </p:blipFill>
        <p:spPr bwMode="auto">
          <a:xfrm>
            <a:off x="7452320" y="4056202"/>
            <a:ext cx="859904" cy="14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14967" r="57623" b="42145"/>
          <a:stretch/>
        </p:blipFill>
        <p:spPr bwMode="auto">
          <a:xfrm>
            <a:off x="179512" y="497779"/>
            <a:ext cx="603814" cy="461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3" t="31262" r="79626" b="62360"/>
          <a:stretch/>
        </p:blipFill>
        <p:spPr bwMode="auto">
          <a:xfrm>
            <a:off x="971600" y="2194560"/>
            <a:ext cx="536713" cy="75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61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oskova_AY\Documents\крым тезисы октябрь\графики\драгмет мог позолота подв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5"/>
          <a:stretch/>
        </p:blipFill>
        <p:spPr bwMode="auto">
          <a:xfrm>
            <a:off x="0" y="187026"/>
            <a:ext cx="8892480" cy="536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4" t="37779" r="69534" b="15356"/>
          <a:stretch/>
        </p:blipFill>
        <p:spPr bwMode="auto">
          <a:xfrm>
            <a:off x="4423040" y="49188"/>
            <a:ext cx="454144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Noskova_AY\Documents\крым тезисы октябрь\графики\драгмет мог позолота подв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3" t="88347"/>
          <a:stretch/>
        </p:blipFill>
        <p:spPr bwMode="auto">
          <a:xfrm>
            <a:off x="2267744" y="337220"/>
            <a:ext cx="1878125" cy="10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oskova_AY\Documents\крым тезисы октябрь\графики\драгмет мог золото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r="14910"/>
          <a:stretch/>
        </p:blipFill>
        <p:spPr bwMode="auto">
          <a:xfrm>
            <a:off x="0" y="156575"/>
            <a:ext cx="8748464" cy="550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4" t="55151" r="38801" b="13640"/>
          <a:stretch/>
        </p:blipFill>
        <p:spPr bwMode="auto">
          <a:xfrm>
            <a:off x="7380312" y="607267"/>
            <a:ext cx="1071753" cy="321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7916188" y="1561356"/>
            <a:ext cx="400228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8124806" y="3227412"/>
            <a:ext cx="400228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Noskova_AY\Documents\крым тезисы октябрь\графики\драгмет мог золото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45" t="89492"/>
          <a:stretch/>
        </p:blipFill>
        <p:spPr bwMode="auto">
          <a:xfrm>
            <a:off x="6423360" y="4009628"/>
            <a:ext cx="2164677" cy="80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6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7904" y="1038450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Три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высокопробных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серьги в виде знака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вопроса и тонкая крест-накладка.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52" b="57315" l="24167" r="2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7" t="38776" r="70128" b="41878"/>
          <a:stretch/>
        </p:blipFill>
        <p:spPr bwMode="auto">
          <a:xfrm>
            <a:off x="7092280" y="3847878"/>
            <a:ext cx="1728192" cy="171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4" t="17778" r="78931" b="62862"/>
          <a:stretch/>
        </p:blipFill>
        <p:spPr bwMode="auto">
          <a:xfrm>
            <a:off x="804212" y="245131"/>
            <a:ext cx="2314895" cy="176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25841" r="81414" b="65066"/>
          <a:stretch/>
        </p:blipFill>
        <p:spPr bwMode="auto">
          <a:xfrm>
            <a:off x="1001002" y="1818413"/>
            <a:ext cx="2105205" cy="155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1" b="84537" l="14444" r="21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05" t="18246" r="78740" b="16586"/>
          <a:stretch/>
        </p:blipFill>
        <p:spPr bwMode="auto">
          <a:xfrm>
            <a:off x="395536" y="1038450"/>
            <a:ext cx="689976" cy="200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1237154" y="1574412"/>
            <a:ext cx="299271" cy="3816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961659" y="2958877"/>
            <a:ext cx="299271" cy="3816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2" t="6627" b="53522"/>
          <a:stretch/>
        </p:blipFill>
        <p:spPr>
          <a:xfrm>
            <a:off x="394562" y="3657590"/>
            <a:ext cx="1197596" cy="156162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02846" y="174040"/>
            <a:ext cx="2965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Золотые изделия </a:t>
            </a:r>
          </a:p>
        </p:txBody>
      </p:sp>
      <p:cxnSp>
        <p:nvCxnSpPr>
          <p:cNvPr id="13" name="Прямая со стрелкой 12"/>
          <p:cNvCxnSpPr>
            <a:stCxn id="2" idx="1"/>
            <a:endCxn id="11" idx="3"/>
          </p:cNvCxnSpPr>
          <p:nvPr/>
        </p:nvCxnSpPr>
        <p:spPr>
          <a:xfrm flipH="1" flipV="1">
            <a:off x="1592158" y="4438401"/>
            <a:ext cx="519136" cy="1190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0" idx="1"/>
          </p:cNvCxnSpPr>
          <p:nvPr/>
        </p:nvCxnSpPr>
        <p:spPr>
          <a:xfrm flipH="1" flipV="1">
            <a:off x="3178345" y="2527469"/>
            <a:ext cx="529559" cy="1144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111294" y="3895772"/>
            <a:ext cx="48226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Более массивные изделия золотого цвета выполнены либо из сплава золота и серебра, либо из позолоченного путем амальгамирования серебра. </a:t>
            </a:r>
          </a:p>
        </p:txBody>
      </p:sp>
      <p:cxnSp>
        <p:nvCxnSpPr>
          <p:cNvPr id="16" name="Прямая со стрелкой 15"/>
          <p:cNvCxnSpPr>
            <a:endCxn id="5" idx="1"/>
          </p:cNvCxnSpPr>
          <p:nvPr/>
        </p:nvCxnSpPr>
        <p:spPr>
          <a:xfrm>
            <a:off x="6633162" y="4601655"/>
            <a:ext cx="459118" cy="1037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3707904" y="213404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Изделия из высокопробного золота, найденные на плато, представляют собой миниатюрные украшения. </a:t>
            </a:r>
          </a:p>
        </p:txBody>
      </p:sp>
      <p:sp>
        <p:nvSpPr>
          <p:cNvPr id="22" name="Овал 21"/>
          <p:cNvSpPr/>
          <p:nvPr/>
        </p:nvSpPr>
        <p:spPr>
          <a:xfrm>
            <a:off x="107504" y="5089748"/>
            <a:ext cx="633020" cy="6252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140236" y="5089748"/>
            <a:ext cx="633020" cy="6252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9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t="13567" r="69263" b="19063"/>
          <a:stretch/>
        </p:blipFill>
        <p:spPr bwMode="auto">
          <a:xfrm>
            <a:off x="383665" y="795867"/>
            <a:ext cx="3396247" cy="441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1129308"/>
            <a:ext cx="48600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Три группы: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1) Высокопробное серебро (выше 80%) – вероятно, «оригинальные» сплавы.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2) Серебро 65 - 80%, медь 15 – 30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%. Примеси малочисленны.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3) Серебро 40 – 65 %, медь 30 – 55 %, олово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(4 - 6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%).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Многочисленные примеси.</a:t>
            </a:r>
          </a:p>
          <a:p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Вторая и третья группы, скорее всего, являются результатом вторичного использования металлов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137198"/>
            <a:ext cx="3590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Серебряные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изделия </a:t>
            </a:r>
          </a:p>
        </p:txBody>
      </p:sp>
    </p:spTree>
    <p:extLst>
      <p:ext uri="{BB962C8B-B14F-4D97-AF65-F5344CB8AC3E}">
        <p14:creationId xmlns:p14="http://schemas.microsoft.com/office/powerpoint/2010/main" val="34692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81236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элементного состава проводились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А.В. Антипенко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НИЦ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ИАК КФУ им В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Вернадского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методом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рентгенофлуоресцентного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анализа на приборе M1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Mistral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Bruker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 полупроводниковым кремний-дрейфовым детектором высокого разрешения (50 кэВ, мощность 50 Вт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 descr="image00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973" y="2857500"/>
            <a:ext cx="54959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0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Pictures\0 фото эски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r="1413" b="2429"/>
          <a:stretch/>
        </p:blipFill>
        <p:spPr bwMode="auto">
          <a:xfrm>
            <a:off x="0" y="-23102"/>
            <a:ext cx="9144000" cy="573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987033"/>
            <a:ext cx="5311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\пуг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10671" r="23888" b="12687"/>
          <a:stretch/>
        </p:blipFill>
        <p:spPr bwMode="auto">
          <a:xfrm>
            <a:off x="5658545" y="769268"/>
            <a:ext cx="3089919" cy="421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6590" y="174040"/>
            <a:ext cx="2221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</a:rPr>
              <a:t>Эски-Кермен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846" y="3505572"/>
            <a:ext cx="56266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И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зделия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из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жилых кварталов, относящихся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к «поздневизантийскому» этапу функционирования городища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841 г. – XIII в.)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Металл гробниц, пристроенных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к стенам притвора в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XIII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 в.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Некрополь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с плитовыми могилами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XIV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в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endParaRPr lang="ru-RU" sz="19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2" descr="C:\Users\user\Pictures\0 фото эски\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16822" r="6951"/>
          <a:stretch/>
        </p:blipFill>
        <p:spPr bwMode="auto">
          <a:xfrm>
            <a:off x="683568" y="790983"/>
            <a:ext cx="4547166" cy="258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8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849388"/>
            <a:ext cx="39094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Цветной металл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Жилых кварталов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Гробниц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Плитовых могил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Noskova_AY\Documents\крым тезисы октябрь\графики\цвет мет медь 90-100 кварт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3"/>
          <a:stretch/>
        </p:blipFill>
        <p:spPr bwMode="auto">
          <a:xfrm>
            <a:off x="107505" y="206672"/>
            <a:ext cx="8352928" cy="535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60" b="70253"/>
          <a:stretch/>
        </p:blipFill>
        <p:spPr bwMode="auto">
          <a:xfrm>
            <a:off x="5220072" y="394489"/>
            <a:ext cx="1004565" cy="19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2" t="3303" r="16448" b="87774"/>
          <a:stretch/>
        </p:blipFill>
        <p:spPr bwMode="auto">
          <a:xfrm>
            <a:off x="3261770" y="553244"/>
            <a:ext cx="1959429" cy="95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Noskova_AY\Documents\крым тезисы октябрь\графики\цвет мет медь 90-100 кварт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9" t="47917"/>
          <a:stretch/>
        </p:blipFill>
        <p:spPr bwMode="auto">
          <a:xfrm>
            <a:off x="6638822" y="435834"/>
            <a:ext cx="229756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3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oskova_AY\Documents\крым тезисы октябрь\графики\цвет мет без цинка кварт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4"/>
          <a:stretch/>
        </p:blipFill>
        <p:spPr bwMode="auto">
          <a:xfrm>
            <a:off x="1" y="145314"/>
            <a:ext cx="8892479" cy="549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6" t="42340" r="9396" b="43809"/>
          <a:stretch/>
        </p:blipFill>
        <p:spPr bwMode="auto">
          <a:xfrm>
            <a:off x="4138457" y="337220"/>
            <a:ext cx="2497516" cy="128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1" t="62926" r="5808" b="11408"/>
          <a:stretch/>
        </p:blipFill>
        <p:spPr bwMode="auto">
          <a:xfrm>
            <a:off x="4360546" y="1705372"/>
            <a:ext cx="2053339" cy="2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Noskova_AY\Documents\крым тезисы октябрь\графики\цвет мет без цинка кварт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5" t="37886"/>
          <a:stretch/>
        </p:blipFill>
        <p:spPr bwMode="auto">
          <a:xfrm>
            <a:off x="6875191" y="-22820"/>
            <a:ext cx="1921421" cy="458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7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oskova_AY\Documents\крым тезисы октябрь\графики\цвет мет цинк выше 1 кварт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6"/>
          <a:stretch/>
        </p:blipFill>
        <p:spPr bwMode="auto">
          <a:xfrm>
            <a:off x="4667" y="9607"/>
            <a:ext cx="8926506" cy="570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8" r="21205" b="25880"/>
          <a:stretch/>
        </p:blipFill>
        <p:spPr bwMode="auto">
          <a:xfrm>
            <a:off x="4788024" y="207965"/>
            <a:ext cx="3945454" cy="200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82636" r="46383" b="3171"/>
          <a:stretch/>
        </p:blipFill>
        <p:spPr bwMode="auto">
          <a:xfrm>
            <a:off x="5636421" y="2227833"/>
            <a:ext cx="3096344" cy="12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Noskova_AY\Documents\крым тезисы октябрь\графики\цвет мет цинк выше 1 кварт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4" t="82580"/>
          <a:stretch/>
        </p:blipFill>
        <p:spPr bwMode="auto">
          <a:xfrm>
            <a:off x="6525286" y="3649673"/>
            <a:ext cx="2425766" cy="136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2" t="50218" r="23576" b="43184"/>
          <a:stretch/>
        </p:blipFill>
        <p:spPr bwMode="auto">
          <a:xfrm>
            <a:off x="2771800" y="337220"/>
            <a:ext cx="2171359" cy="67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345332"/>
            <a:ext cx="20139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Латуни </a:t>
            </a:r>
            <a:endParaRPr lang="ru-RU" dirty="0"/>
          </a:p>
          <a:p>
            <a:r>
              <a:rPr lang="ru-RU" dirty="0" smtClean="0"/>
              <a:t>Свинцовые латуни</a:t>
            </a:r>
          </a:p>
        </p:txBody>
      </p:sp>
    </p:spTree>
    <p:extLst>
      <p:ext uri="{BB962C8B-B14F-4D97-AF65-F5344CB8AC3E}">
        <p14:creationId xmlns:p14="http://schemas.microsoft.com/office/powerpoint/2010/main" val="51519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Noskova_AY\Documents\крым тезисы октябрь\графики\наконечн кварт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7"/>
          <a:stretch/>
        </p:blipFill>
        <p:spPr bwMode="auto">
          <a:xfrm>
            <a:off x="107504" y="2281436"/>
            <a:ext cx="6656387" cy="32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6" b="59422"/>
          <a:stretch/>
        </p:blipFill>
        <p:spPr bwMode="auto">
          <a:xfrm>
            <a:off x="5220072" y="411108"/>
            <a:ext cx="3624731" cy="350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Noskova_AY\Documents\крым тезисы октябрь\графики\наконечн кварт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8" t="90098"/>
          <a:stretch/>
        </p:blipFill>
        <p:spPr bwMode="auto">
          <a:xfrm>
            <a:off x="6444208" y="4805031"/>
            <a:ext cx="2547392" cy="60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4" r="57712" b="42349"/>
          <a:stretch/>
        </p:blipFill>
        <p:spPr>
          <a:xfrm>
            <a:off x="1691680" y="150168"/>
            <a:ext cx="2808312" cy="20137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5696" y="72008"/>
            <a:ext cx="2880320" cy="22094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stCxn id="2" idx="3"/>
          </p:cNvCxnSpPr>
          <p:nvPr/>
        </p:nvCxnSpPr>
        <p:spPr>
          <a:xfrm>
            <a:off x="4716016" y="1176722"/>
            <a:ext cx="936104" cy="182479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65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oskova_AY\Documents\крым тезисы октябрь\графики\цветмет все гробницы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14681"/>
          <a:stretch/>
        </p:blipFill>
        <p:spPr bwMode="auto">
          <a:xfrm>
            <a:off x="22611" y="182476"/>
            <a:ext cx="8748464" cy="550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oskova_AY\Documents\крым тезисы октябрь\графики\цветмет все гробницы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6" t="13344" r="1"/>
          <a:stretch/>
        </p:blipFill>
        <p:spPr bwMode="auto">
          <a:xfrm>
            <a:off x="7564241" y="125493"/>
            <a:ext cx="1527832" cy="468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5" t="20277" r="17310" b="66603"/>
          <a:stretch/>
        </p:blipFill>
        <p:spPr bwMode="auto">
          <a:xfrm>
            <a:off x="3851919" y="409228"/>
            <a:ext cx="3328045" cy="11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3662</TotalTime>
  <Words>229</Words>
  <Application>Microsoft Office PowerPoint</Application>
  <PresentationFormat>Экран (16:10)</PresentationFormat>
  <Paragraphs>31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231</cp:revision>
  <dcterms:created xsi:type="dcterms:W3CDTF">2019-01-26T08:59:30Z</dcterms:created>
  <dcterms:modified xsi:type="dcterms:W3CDTF">2023-11-15T06:04:11Z</dcterms:modified>
</cp:coreProperties>
</file>