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87" r:id="rId3"/>
    <p:sldId id="313" r:id="rId4"/>
    <p:sldId id="288" r:id="rId5"/>
    <p:sldId id="307" r:id="rId6"/>
    <p:sldId id="289" r:id="rId7"/>
    <p:sldId id="303" r:id="rId8"/>
    <p:sldId id="304" r:id="rId9"/>
    <p:sldId id="305" r:id="rId10"/>
    <p:sldId id="306" r:id="rId11"/>
    <p:sldId id="309" r:id="rId12"/>
    <p:sldId id="290" r:id="rId13"/>
    <p:sldId id="308" r:id="rId14"/>
    <p:sldId id="291" r:id="rId15"/>
    <p:sldId id="298" r:id="rId16"/>
    <p:sldId id="299" r:id="rId17"/>
    <p:sldId id="300" r:id="rId18"/>
    <p:sldId id="301" r:id="rId19"/>
    <p:sldId id="302" r:id="rId20"/>
    <p:sldId id="292" r:id="rId21"/>
    <p:sldId id="293" r:id="rId22"/>
    <p:sldId id="294" r:id="rId23"/>
    <p:sldId id="295" r:id="rId24"/>
    <p:sldId id="296" r:id="rId25"/>
    <p:sldId id="297" r:id="rId26"/>
    <p:sldId id="310" r:id="rId27"/>
    <p:sldId id="314" r:id="rId28"/>
    <p:sldId id="312" r:id="rId29"/>
    <p:sldId id="315" r:id="rId30"/>
    <p:sldId id="31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69" y="77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C1C0-3BF1-4102-869C-33EB25833A8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72CE-7798-4116-8614-5988FB42A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263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C1C0-3BF1-4102-869C-33EB25833A8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72CE-7798-4116-8614-5988FB42A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46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C1C0-3BF1-4102-869C-33EB25833A8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72CE-7798-4116-8614-5988FB42A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2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C1C0-3BF1-4102-869C-33EB25833A8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72CE-7798-4116-8614-5988FB42A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30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C1C0-3BF1-4102-869C-33EB25833A8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72CE-7798-4116-8614-5988FB42A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810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C1C0-3BF1-4102-869C-33EB25833A8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72CE-7798-4116-8614-5988FB42A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07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C1C0-3BF1-4102-869C-33EB25833A8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72CE-7798-4116-8614-5988FB42A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94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C1C0-3BF1-4102-869C-33EB25833A8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72CE-7798-4116-8614-5988FB42A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98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C1C0-3BF1-4102-869C-33EB25833A8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72CE-7798-4116-8614-5988FB42A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83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C1C0-3BF1-4102-869C-33EB25833A8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72CE-7798-4116-8614-5988FB42A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7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C1C0-3BF1-4102-869C-33EB25833A8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72CE-7798-4116-8614-5988FB42A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98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CC1C0-3BF1-4102-869C-33EB25833A8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372CE-7798-4116-8614-5988FB42A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41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Relationship Id="rId9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38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Relationship Id="rId9" Type="http://schemas.openxmlformats.org/officeDocument/2006/relationships/image" Target="../media/image4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3" Type="http://schemas.openxmlformats.org/officeDocument/2006/relationships/image" Target="../media/image58.tiff"/><Relationship Id="rId7" Type="http://schemas.openxmlformats.org/officeDocument/2006/relationships/image" Target="../media/image6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openxmlformats.org/officeDocument/2006/relationships/image" Target="../media/image59.tiff"/><Relationship Id="rId9" Type="http://schemas.openxmlformats.org/officeDocument/2006/relationships/image" Target="../media/image6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tiff"/><Relationship Id="rId5" Type="http://schemas.openxmlformats.org/officeDocument/2006/relationships/image" Target="../media/image72.jpg"/><Relationship Id="rId4" Type="http://schemas.openxmlformats.org/officeDocument/2006/relationships/image" Target="../media/image7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7" Type="http://schemas.openxmlformats.org/officeDocument/2006/relationships/image" Target="../media/image79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tiff"/><Relationship Id="rId5" Type="http://schemas.openxmlformats.org/officeDocument/2006/relationships/image" Target="../media/image77.jpeg"/><Relationship Id="rId4" Type="http://schemas.openxmlformats.org/officeDocument/2006/relationships/image" Target="../media/image7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1" y="506849"/>
            <a:ext cx="2145831" cy="168050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3528" y="2420888"/>
            <a:ext cx="7772400" cy="2920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ОРУЖИЕ И ДОСПЕХ ВИЗАНТИЙСКОЙ ТАВРИКИ</a:t>
            </a:r>
          </a:p>
          <a:p>
            <a:r>
              <a:rPr lang="ru-RU" sz="2500" b="1" i="1" dirty="0" smtClean="0"/>
              <a:t>(предварительное сообщение)</a:t>
            </a:r>
            <a:endParaRPr lang="ru-RU" sz="25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6012159" y="1818019"/>
            <a:ext cx="155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А.А. Душенко</a:t>
            </a:r>
            <a:endParaRPr lang="ru-RU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971" y="719500"/>
            <a:ext cx="1586289" cy="146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5" y="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/>
              <a:t>Изобразительные источники. Изображения воинов на глазурованных сосудах </a:t>
            </a:r>
            <a:r>
              <a:rPr lang="en-US" sz="2000" b="1" i="1" dirty="0"/>
              <a:t>XIII</a:t>
            </a:r>
            <a:r>
              <a:rPr lang="ru-RU" sz="2000" b="1" i="1" dirty="0"/>
              <a:t> 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14267"/>
            <a:ext cx="6105144" cy="60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5" y="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/>
              <a:t>Изобразительные источники. </a:t>
            </a:r>
            <a:r>
              <a:rPr lang="ru-RU" sz="2000" b="1" i="1" dirty="0" smtClean="0"/>
              <a:t>Фрески с изображениями святых воинов</a:t>
            </a:r>
            <a:endParaRPr lang="ru-RU" sz="20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r="1414" b="17724"/>
          <a:stretch/>
        </p:blipFill>
        <p:spPr>
          <a:xfrm>
            <a:off x="142900" y="764704"/>
            <a:ext cx="8796130" cy="3217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0" y="4365104"/>
            <a:ext cx="4521559" cy="1872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179" y="4077072"/>
            <a:ext cx="4083851" cy="25922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324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Археологические </a:t>
            </a:r>
            <a:r>
              <a:rPr lang="ru-RU" sz="2000" b="1" i="1" dirty="0"/>
              <a:t>источники. </a:t>
            </a:r>
            <a:r>
              <a:rPr lang="ru-RU" sz="2000" b="1" i="1" dirty="0" smtClean="0"/>
              <a:t>Классификация оружия</a:t>
            </a:r>
            <a:endParaRPr lang="ru-RU" sz="2000" b="1" i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120748"/>
              </p:ext>
            </p:extLst>
          </p:nvPr>
        </p:nvGraphicFramePr>
        <p:xfrm>
          <a:off x="395536" y="1268760"/>
          <a:ext cx="7632848" cy="5414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  <a:gridCol w="3816424"/>
              </a:tblGrid>
              <a:tr h="964907">
                <a:tc>
                  <a:txBody>
                    <a:bodyPr/>
                    <a:lstStyle/>
                    <a:p>
                      <a:pPr algn="ctr"/>
                      <a:endParaRPr lang="ru-RU" sz="2400" i="1" dirty="0" smtClean="0"/>
                    </a:p>
                    <a:p>
                      <a:pPr algn="ctr"/>
                      <a:r>
                        <a:rPr lang="ru-RU" sz="2400" i="1" dirty="0" smtClean="0"/>
                        <a:t>Оружие ближнего боя</a:t>
                      </a:r>
                      <a:endParaRPr lang="ru-RU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i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i="1" dirty="0" smtClean="0"/>
                        <a:t>Оружие </a:t>
                      </a:r>
                      <a:r>
                        <a:rPr lang="ru-RU" sz="2400" i="1" dirty="0" smtClean="0"/>
                        <a:t>дистанционного </a:t>
                      </a:r>
                      <a:r>
                        <a:rPr lang="ru-RU" sz="2400" i="1" dirty="0" smtClean="0"/>
                        <a:t>боя</a:t>
                      </a:r>
                    </a:p>
                    <a:p>
                      <a:endParaRPr lang="ru-RU" sz="2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964907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1. Клинковое оружие (мечи, сабли)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1. Луки</a:t>
                      </a:r>
                      <a:endParaRPr lang="ru-RU" dirty="0"/>
                    </a:p>
                  </a:txBody>
                  <a:tcPr/>
                </a:tc>
              </a:tr>
              <a:tr h="964907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2. Древковое</a:t>
                      </a:r>
                      <a:r>
                        <a:rPr lang="ru-RU" baseline="0" dirty="0" smtClean="0"/>
                        <a:t> оружие (копья)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2. Арбалеты</a:t>
                      </a:r>
                      <a:endParaRPr lang="ru-RU" dirty="0"/>
                    </a:p>
                  </a:txBody>
                  <a:tcPr/>
                </a:tc>
              </a:tr>
              <a:tr h="964907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3. Рубящее</a:t>
                      </a:r>
                      <a:r>
                        <a:rPr lang="ru-RU" baseline="0" dirty="0" smtClean="0"/>
                        <a:t> оружие (топоры)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3. Пращи</a:t>
                      </a:r>
                      <a:endParaRPr lang="ru-RU" dirty="0"/>
                    </a:p>
                  </a:txBody>
                  <a:tcPr/>
                </a:tc>
              </a:tr>
              <a:tr h="964907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4. Дробящее</a:t>
                      </a:r>
                      <a:r>
                        <a:rPr lang="ru-RU" baseline="0" dirty="0" smtClean="0"/>
                        <a:t> оружие (булавы, кистени)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4. Огнестрельное оружие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2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1. Клинковое оружие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38497" r="59407" b="5258"/>
          <a:stretch/>
        </p:blipFill>
        <p:spPr>
          <a:xfrm>
            <a:off x="1619672" y="3010272"/>
            <a:ext cx="1371600" cy="31308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8468308" cy="16616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3" b="6521"/>
          <a:stretch/>
        </p:blipFill>
        <p:spPr>
          <a:xfrm>
            <a:off x="3779912" y="2790732"/>
            <a:ext cx="1584176" cy="39686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r="57743" b="61470"/>
          <a:stretch/>
        </p:blipFill>
        <p:spPr>
          <a:xfrm>
            <a:off x="6156176" y="3254484"/>
            <a:ext cx="1828800" cy="26424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18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1. Клинковое оружие. 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5" y="604429"/>
            <a:ext cx="2448623" cy="29571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87850"/>
            <a:ext cx="2609842" cy="19879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80998"/>
            <a:ext cx="2108550" cy="2094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t="4864" b="11311"/>
          <a:stretch/>
        </p:blipFill>
        <p:spPr>
          <a:xfrm>
            <a:off x="3625957" y="3561603"/>
            <a:ext cx="1568776" cy="2123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12" y="3381582"/>
            <a:ext cx="1646432" cy="2483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659" y="2866013"/>
            <a:ext cx="1768155" cy="35141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38" y="3759821"/>
            <a:ext cx="2703576" cy="1889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32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2. Древковое оружие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53142"/>
            <a:ext cx="2231556" cy="39517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65412"/>
            <a:ext cx="2226897" cy="2921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61" y="404664"/>
            <a:ext cx="2106267" cy="5949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16632"/>
            <a:ext cx="1737360" cy="63916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38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3. Рубящее оружие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284984"/>
            <a:ext cx="3744416" cy="26659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2" y="1988840"/>
            <a:ext cx="4336618" cy="39621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4664"/>
            <a:ext cx="3974592" cy="26304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38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4. Дробящее оружие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6" t="2319" r="14749" b="69347"/>
          <a:stretch/>
        </p:blipFill>
        <p:spPr>
          <a:xfrm>
            <a:off x="198783" y="1052736"/>
            <a:ext cx="2345634" cy="19431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1" t="44203" r="8888" b="22609"/>
          <a:stretch/>
        </p:blipFill>
        <p:spPr>
          <a:xfrm>
            <a:off x="198377" y="3717032"/>
            <a:ext cx="2445026" cy="2276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5358"/>
            <a:ext cx="1540780" cy="43337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0072" y="175359"/>
            <a:ext cx="3024336" cy="23264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04" y="2686977"/>
            <a:ext cx="3295604" cy="17971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709089"/>
            <a:ext cx="1992406" cy="18886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38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19369" y="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5. Лук. Наконечники стрел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3550920" cy="38526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28944"/>
            <a:ext cx="2403119" cy="38164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51837" r="5932" b="2242"/>
          <a:stretch/>
        </p:blipFill>
        <p:spPr>
          <a:xfrm>
            <a:off x="4427984" y="4797152"/>
            <a:ext cx="4432434" cy="17989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64"/>
          <a:stretch/>
        </p:blipFill>
        <p:spPr>
          <a:xfrm>
            <a:off x="179513" y="4797152"/>
            <a:ext cx="4054975" cy="16778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38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5. Лук. Кольца для стрельбы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1613916" cy="1909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102" y="764704"/>
            <a:ext cx="1770888" cy="13182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09" y="2204864"/>
            <a:ext cx="1402074" cy="1821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32" y="4437112"/>
            <a:ext cx="1310640" cy="1591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3" y="5085184"/>
            <a:ext cx="1800659" cy="1685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3" y="2852936"/>
            <a:ext cx="1476756" cy="21518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E:\Документы\Статьи\Дворец оружие\Тезисы\Доклад иллюстрации\стрельба 1.t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r="2070" b="13096"/>
          <a:stretch/>
        </p:blipFill>
        <p:spPr bwMode="auto">
          <a:xfrm>
            <a:off x="4088432" y="289783"/>
            <a:ext cx="4365510" cy="6278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8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8065302" cy="970948"/>
          </a:xfrm>
        </p:spPr>
        <p:txBody>
          <a:bodyPr>
            <a:normAutofit/>
          </a:bodyPr>
          <a:lstStyle/>
          <a:p>
            <a:pPr algn="l"/>
            <a:r>
              <a:rPr lang="ru-RU" sz="2400" b="1" i="1" dirty="0" err="1" smtClean="0"/>
              <a:t>Оружиеведение</a:t>
            </a:r>
            <a:r>
              <a:rPr lang="ru-RU" sz="2400" b="1" i="1" dirty="0" smtClean="0"/>
              <a:t>: категории исторических источников</a:t>
            </a:r>
            <a:endParaRPr lang="ru-RU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196752"/>
            <a:ext cx="705678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000" b="1" i="1" dirty="0" smtClean="0"/>
              <a:t>Письменные</a:t>
            </a:r>
          </a:p>
          <a:p>
            <a:pPr marL="342900" indent="-342900">
              <a:buAutoNum type="arabicPeriod"/>
            </a:pPr>
            <a:endParaRPr lang="ru-RU" sz="4000" b="1" i="1" dirty="0"/>
          </a:p>
          <a:p>
            <a:pPr marL="342900" indent="-342900">
              <a:buAutoNum type="arabicPeriod"/>
            </a:pPr>
            <a:r>
              <a:rPr lang="ru-RU" sz="4000" b="1" i="1" dirty="0" smtClean="0"/>
              <a:t>Изобразительные</a:t>
            </a:r>
          </a:p>
          <a:p>
            <a:pPr marL="342900" indent="-342900">
              <a:buAutoNum type="arabicPeriod"/>
            </a:pPr>
            <a:endParaRPr lang="ru-RU" sz="4000" b="1" i="1" dirty="0"/>
          </a:p>
          <a:p>
            <a:pPr marL="342900" indent="-342900">
              <a:buAutoNum type="arabicPeriod"/>
            </a:pPr>
            <a:r>
              <a:rPr lang="ru-RU" sz="4000" b="1" i="1" dirty="0" smtClean="0"/>
              <a:t>Археологические</a:t>
            </a:r>
          </a:p>
          <a:p>
            <a:pPr marL="342900" indent="-342900">
              <a:buAutoNum type="arabicPeriod"/>
            </a:pPr>
            <a:endParaRPr lang="ru-RU" sz="4000" b="1" i="1" dirty="0"/>
          </a:p>
          <a:p>
            <a:pPr marL="342900" indent="-342900">
              <a:buAutoNum type="arabicPeriod"/>
            </a:pPr>
            <a:r>
              <a:rPr lang="ru-RU" sz="4000" b="1" i="1" dirty="0" smtClean="0"/>
              <a:t>Музейные экспонаты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03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6. Арбалет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3893820" cy="21595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4704"/>
            <a:ext cx="3893820" cy="21595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E:\Документы\Статьи\Дворец оружие\Тезисы\Доклад иллюстрации\арбалет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23203"/>
            <a:ext cx="7361577" cy="14357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44" y="4653136"/>
            <a:ext cx="3960440" cy="20356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32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7. Праща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9" y="1196752"/>
            <a:ext cx="8801375" cy="4752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32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8. Огнестрельное оружие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2" y="980727"/>
            <a:ext cx="7769374" cy="49755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32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95536" y="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Кольчужный доспех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36617"/>
            <a:ext cx="2944368" cy="2682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14" y="4005064"/>
            <a:ext cx="2001012" cy="20497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60648"/>
            <a:ext cx="4761711" cy="61073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32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39755" y="978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Пластинчатый доспех. </a:t>
            </a:r>
            <a:r>
              <a:rPr lang="ru-RU" sz="2000" b="1" i="1" dirty="0" err="1" smtClean="0"/>
              <a:t>Бригандина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3"/>
            <a:ext cx="3915612" cy="2769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05" y="314805"/>
            <a:ext cx="4309545" cy="32189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3292659" cy="2880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645025"/>
            <a:ext cx="1275592" cy="1584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18377"/>
            <a:ext cx="1460752" cy="14852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86" y="3599087"/>
            <a:ext cx="2279645" cy="31906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42" y="5337274"/>
            <a:ext cx="1267628" cy="11880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32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88700" y="162880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/>
              <a:t>Пластинчатый доспех. 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err="1" smtClean="0"/>
              <a:t>Бригандина</a:t>
            </a:r>
            <a:endParaRPr lang="ru-RU" sz="2000" b="1" i="1" dirty="0"/>
          </a:p>
        </p:txBody>
      </p:sp>
      <p:pic>
        <p:nvPicPr>
          <p:cNvPr id="3074" name="Picture 2" descr="E:\Документы\Статьи\Дворец оружие\Тезисы\Доклад иллюстрации\Схема крепления пластин брони 22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64704"/>
            <a:ext cx="5906292" cy="28083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Документы\Статьи\Дворец оружие\Тезисы\Доклад иллюстрации\fedorov_davydov_gПанцирь из Таны.ti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2674531" cy="19442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60" y="3874548"/>
            <a:ext cx="2239506" cy="27228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27140"/>
            <a:ext cx="3538209" cy="23495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32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Пластинчатый доспех. Наручи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85247"/>
            <a:ext cx="7632848" cy="57070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389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Пластинчатый доспех. Наручи</a:t>
            </a:r>
            <a:endParaRPr lang="ru-RU" sz="20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54" y="956360"/>
            <a:ext cx="1715961" cy="2808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0276"/>
            <a:ext cx="4673790" cy="2160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r="22834"/>
          <a:stretch/>
        </p:blipFill>
        <p:spPr>
          <a:xfrm>
            <a:off x="4932040" y="2444105"/>
            <a:ext cx="3894548" cy="40812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33055"/>
            <a:ext cx="2880320" cy="26999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365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/>
              <a:t>Пластинчатый доспех. </a:t>
            </a:r>
            <a:r>
              <a:rPr lang="ru-RU" sz="2000" b="1" i="1" dirty="0" err="1" smtClean="0"/>
              <a:t>Сабатон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36305"/>
            <a:ext cx="4957924" cy="55240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31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/>
              <a:t>Пластинчатый доспех. </a:t>
            </a:r>
            <a:r>
              <a:rPr lang="ru-RU" sz="2000" b="1" i="1" dirty="0" err="1" smtClean="0"/>
              <a:t>Сабатон</a:t>
            </a:r>
            <a:endParaRPr lang="ru-RU" sz="2000" b="1" i="1" dirty="0"/>
          </a:p>
        </p:txBody>
      </p:sp>
      <p:pic>
        <p:nvPicPr>
          <p:cNvPr id="1026" name="Picture 2" descr="E:\Документы\Конференции\Сабатон\Тезисы\Доклад\10.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4" y="1340768"/>
            <a:ext cx="4041775" cy="17986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Документы\Конференции\Сабатон\Тезисы\Доклад\4.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4254501" cy="44386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Документы\Конференции\Сабатон\Тезисы\Доклад\19.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122" y="4653135"/>
            <a:ext cx="2736304" cy="21172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Документы\Конференции\Сабатон\Тезисы\Доклад\9.3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4" y="3428999"/>
            <a:ext cx="2832100" cy="25479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Документы\Конференции\Сабатон\Тезисы\Доклад\18.1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21124"/>
            <a:ext cx="2088232" cy="17812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51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8065302" cy="970948"/>
          </a:xfrm>
        </p:spPr>
        <p:txBody>
          <a:bodyPr>
            <a:normAutofit/>
          </a:bodyPr>
          <a:lstStyle/>
          <a:p>
            <a:pPr algn="l"/>
            <a:endParaRPr lang="ru-RU" sz="24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61048"/>
            <a:ext cx="4322950" cy="28747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669945" cy="3433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436096" y="1515643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Арсенал г. </a:t>
            </a:r>
            <a:r>
              <a:rPr lang="ru-RU" sz="2400" b="1" i="1" dirty="0" err="1" smtClean="0"/>
              <a:t>Грац</a:t>
            </a:r>
            <a:endParaRPr lang="ru-RU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03526" y="5067595"/>
            <a:ext cx="3952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Военный музей в Стамбуле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3632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3" name="Picture 3" descr="D:\Документы\Конференции\Сабатон\Иллюстрации\15 век\Французская библия из библиотеки Моргана около 14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184" y="2267677"/>
            <a:ext cx="4792751" cy="457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395536" y="116632"/>
            <a:ext cx="8090048" cy="2016224"/>
          </a:xfrm>
          <a:prstGeom prst="cloudCallout">
            <a:avLst>
              <a:gd name="adj1" fmla="val 11622"/>
              <a:gd name="adj2" fmla="val 15558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внимание!</a:t>
            </a:r>
            <a:endParaRPr lang="ru-RU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183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115616" y="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Изобразительные источники. Метки на черепице</a:t>
            </a:r>
            <a:endParaRPr lang="ru-RU" sz="20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42595"/>
            <a:ext cx="6264696" cy="60542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32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57809" y="39757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/>
              <a:t>Изобразительные источники. Стеатитовые иконы конца </a:t>
            </a:r>
            <a:r>
              <a:rPr lang="en-US" sz="2000" b="1" i="1" dirty="0" smtClean="0"/>
              <a:t>XI – </a:t>
            </a:r>
            <a:r>
              <a:rPr lang="ru-RU" sz="2000" b="1" i="1" dirty="0" smtClean="0"/>
              <a:t>начала </a:t>
            </a:r>
            <a:r>
              <a:rPr lang="en-US" sz="2000" b="1" i="1" dirty="0" smtClean="0"/>
              <a:t>XII</a:t>
            </a:r>
            <a:r>
              <a:rPr lang="ru-RU" sz="2000" b="1" i="1" dirty="0" smtClean="0"/>
              <a:t> вв.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7630" r="3269" b="7380"/>
          <a:stretch/>
        </p:blipFill>
        <p:spPr>
          <a:xfrm>
            <a:off x="265314" y="874643"/>
            <a:ext cx="8468139" cy="54963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302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5" y="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/>
              <a:t>Изобразительные источники. </a:t>
            </a:r>
            <a:r>
              <a:rPr lang="ru-RU" sz="2000" b="1" i="1" dirty="0" smtClean="0"/>
              <a:t>Изображения воинов на глазурованных сосудах </a:t>
            </a:r>
            <a:r>
              <a:rPr lang="en-US" sz="2000" b="1" i="1" dirty="0" smtClean="0"/>
              <a:t>XIII</a:t>
            </a:r>
            <a:r>
              <a:rPr lang="ru-RU" sz="2000" b="1" i="1" dirty="0" smtClean="0"/>
              <a:t> в.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4704"/>
            <a:ext cx="5635752" cy="58521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2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5" y="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/>
              <a:t>Изобразительные источники. Изображения воинов на глазурованных сосудах </a:t>
            </a:r>
            <a:r>
              <a:rPr lang="en-US" sz="2000" b="1" i="1" dirty="0"/>
              <a:t>XIII</a:t>
            </a:r>
            <a:r>
              <a:rPr lang="ru-RU" sz="2000" b="1" i="1" dirty="0"/>
              <a:t> 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 r="1706" b="1624"/>
          <a:stretch/>
        </p:blipFill>
        <p:spPr>
          <a:xfrm>
            <a:off x="971600" y="844826"/>
            <a:ext cx="6144817" cy="59137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2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5" y="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67544" y="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/>
              <a:t>Изобразительные источники. Изображения воинов на глазурованных сосудах </a:t>
            </a:r>
            <a:r>
              <a:rPr lang="en-US" sz="2000" b="1" i="1" dirty="0"/>
              <a:t>XIII</a:t>
            </a:r>
            <a:r>
              <a:rPr lang="ru-RU" sz="2000" b="1" i="1" dirty="0"/>
              <a:t> 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2124" r="1218" b="2454"/>
          <a:stretch/>
        </p:blipFill>
        <p:spPr>
          <a:xfrm>
            <a:off x="1187624" y="743723"/>
            <a:ext cx="6142382" cy="60728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2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5" y="0"/>
            <a:ext cx="9144000" cy="68384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106" y="9780"/>
            <a:ext cx="7417229" cy="82693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/>
              <a:t>Изобразительные источники. Изображения воинов на глазурованных сосудах </a:t>
            </a:r>
            <a:r>
              <a:rPr lang="en-US" sz="2000" b="1" i="1" dirty="0"/>
              <a:t>XIII</a:t>
            </a:r>
            <a:r>
              <a:rPr lang="ru-RU" sz="2000" b="1" i="1" dirty="0"/>
              <a:t> 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6" t="10595" r="13169" b="10039"/>
          <a:stretch/>
        </p:blipFill>
        <p:spPr>
          <a:xfrm>
            <a:off x="611560" y="776796"/>
            <a:ext cx="6480720" cy="60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11499</TotalTime>
  <Words>240</Words>
  <Application>Microsoft Office PowerPoint</Application>
  <PresentationFormat>Экран (4:3)</PresentationFormat>
  <Paragraphs>52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Шаблон</vt:lpstr>
      <vt:lpstr>Презентация PowerPoint</vt:lpstr>
      <vt:lpstr>Оружиеведение: категории исторических источников</vt:lpstr>
      <vt:lpstr>Презентация PowerPoint</vt:lpstr>
      <vt:lpstr>Изобразительные источники. Метки на черепице</vt:lpstr>
      <vt:lpstr>Изобразительные источники. Стеатитовые иконы конца XI – начала XII вв.</vt:lpstr>
      <vt:lpstr>Изобразительные источники. Изображения воинов на глазурованных сосудах XIII в.</vt:lpstr>
      <vt:lpstr>Изобразительные источники. Изображения воинов на глазурованных сосудах XIII в.</vt:lpstr>
      <vt:lpstr>Изобразительные источники. Изображения воинов на глазурованных сосудах XIII в.</vt:lpstr>
      <vt:lpstr>Изобразительные источники. Изображения воинов на глазурованных сосудах XIII в.</vt:lpstr>
      <vt:lpstr>Изобразительные источники. Изображения воинов на глазурованных сосудах XIII в.</vt:lpstr>
      <vt:lpstr>Изобразительные источники. Фрески с изображениями святых воинов</vt:lpstr>
      <vt:lpstr>Археологические источники. Классификация оружия</vt:lpstr>
      <vt:lpstr>1. Клинковое оружие</vt:lpstr>
      <vt:lpstr>1. Клинковое оружие. </vt:lpstr>
      <vt:lpstr>2. Древковое оружие</vt:lpstr>
      <vt:lpstr>3. Рубящее оружие</vt:lpstr>
      <vt:lpstr>4. Дробящее оружие</vt:lpstr>
      <vt:lpstr>5. Лук. Наконечники стрел</vt:lpstr>
      <vt:lpstr>5. Лук. Кольца для стрельбы</vt:lpstr>
      <vt:lpstr>6. Арбалет</vt:lpstr>
      <vt:lpstr>7. Праща</vt:lpstr>
      <vt:lpstr>8. Огнестрельное оружие</vt:lpstr>
      <vt:lpstr>Кольчужный доспех</vt:lpstr>
      <vt:lpstr>Пластинчатый доспех. Бригандина</vt:lpstr>
      <vt:lpstr>Пластинчатый доспех.  Бригандина</vt:lpstr>
      <vt:lpstr>Пластинчатый доспех. Наручи</vt:lpstr>
      <vt:lpstr>Пластинчатый доспех. Наручи</vt:lpstr>
      <vt:lpstr>Пластинчатый доспех. Сабатон</vt:lpstr>
      <vt:lpstr>Пластинчатый доспех. Сабатон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Anton</dc:creator>
  <cp:lastModifiedBy>Антон Душенко</cp:lastModifiedBy>
  <cp:revision>190</cp:revision>
  <dcterms:created xsi:type="dcterms:W3CDTF">2021-05-24T09:52:27Z</dcterms:created>
  <dcterms:modified xsi:type="dcterms:W3CDTF">2023-11-08T11:36:36Z</dcterms:modified>
</cp:coreProperties>
</file>