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7" r:id="rId3"/>
    <p:sldId id="258" r:id="rId4"/>
    <p:sldId id="259" r:id="rId5"/>
    <p:sldId id="260" r:id="rId6"/>
    <p:sldId id="288" r:id="rId7"/>
    <p:sldId id="289" r:id="rId8"/>
    <p:sldId id="261" r:id="rId9"/>
    <p:sldId id="262" r:id="rId10"/>
    <p:sldId id="290" r:id="rId11"/>
    <p:sldId id="291" r:id="rId12"/>
    <p:sldId id="263" r:id="rId13"/>
    <p:sldId id="264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4" r:id="rId24"/>
    <p:sldId id="302" r:id="rId25"/>
    <p:sldId id="301" r:id="rId26"/>
    <p:sldId id="30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6E4"/>
    <a:srgbClr val="DAD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F93A0-D0A0-48A1-BFC3-445BA19641F0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0FFBA-E435-4285-A294-DFCA8597B0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5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0FFBA-E435-4285-A294-DFCA8597B05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26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52F56-FA2A-4F05-8F63-39EB2EA51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F7BF20-A3BF-42E6-900D-ECF657AC5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3B9A8-8670-4D39-A300-D5051ACE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EB930A-4870-4105-A395-9B4E4B84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0E3C6D-18D2-40DA-9813-2702BBF7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96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52C29-2B87-40BA-958F-D4B871A7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AE01A9-48BA-47C1-8E9E-A19D1031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FDABA4-F087-41B9-9C4F-A40FAB35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B5DDF-5473-4D2E-BFEA-37D5FBB3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409845-ED2B-40A2-B6D2-02BF369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96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03E206-754C-42D7-B001-26E3D33B5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D9DFC9-16B8-40B8-AE28-7C26E8567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612C1-1300-4A61-8A3F-17BD3AA7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001F99-99E0-42E0-B16D-3A5B70F6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26C1F-4976-412D-BCD1-704B9C8A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4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20529-FE82-440F-AAA1-07044703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46C77-04AC-462F-B8CB-68D4D2C84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B95F27-6EFE-4FBA-A631-EDC03593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C83F59-E156-4C04-B057-9F26989C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FF6CC-534E-4332-9ADE-7BDC78F8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879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53E2C-45E9-4D84-BFA8-D918ACFE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5C9F24-1734-42A2-BD2A-C0321B61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7B59A-2127-4DB9-97FE-BB816A85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C2FEF-8F83-40D7-A825-EB31A403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6FD3A-10E4-4471-896E-DF0FF1EC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5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FDF317-2D3C-42C8-9132-2A9BDAA4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2D4C1-3C2F-45BE-B984-15A63E3B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CA7E78-C317-4215-9A68-20254C6D1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D425C5-66C0-410E-88B0-3EB9AD65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24D116-E8BC-4B27-9D1C-E10CC11E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A6F80D-AF4E-46D6-8542-461E32F1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8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04833-8786-4AF0-8267-A3B9EA5A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0B0A0-DE33-4870-85A6-B2D66CBA6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B25A07-9F9D-4408-B929-E828D7E5B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E61D46-4DE5-4AC8-9638-4E4E50BEA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01BD8C-DF51-49B5-BAA4-19597E1D4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1CB74-EECC-4790-8C5D-46B86B45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BF707F-E8FD-448F-A805-8919A205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770D4D-3023-46ED-9D82-1F7358D9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7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56708-68EE-43AA-A0BB-7646F915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2883FC-0269-441A-BB7C-FE0BB628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A40980-CFE5-44F5-8930-69C32DC3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7F7DDF-49BF-4670-97D9-28C805C5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3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A6687C-BF46-4F10-BF11-3F44123E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624AA-DEEA-4490-8692-4AD9A7A9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9B2EC9-E4DA-496A-87F2-BF3EFAB3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7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5FF6F-9FAC-430A-A6C9-AEA2FF47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914692-8799-4E6A-97F6-6E12FD0A2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6B0869-5B4A-4C5C-8A63-1AEC096E3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B2E0E4-6D08-4376-B1FB-7EF6B2B7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935DCB-2728-4358-9B62-FA4F4990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D14AC4-39C1-4589-B092-BD4A1577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0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FF544-2464-453F-B0E8-90314E59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7344A6-17D4-4607-8867-8BAF61EEA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B74E71-A227-4B32-82F2-617E73388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8C8461-F60C-4FA2-B7DA-98A58D8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29E479-D6A2-4F2F-8A64-1FF25DBD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8E2661-9A22-4813-9CF0-F28A2ED7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4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140F7-4E83-4A8A-AAA5-A1D2E9F68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450121-D33D-4CD1-9996-C677EC5FE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70965-E6E7-41CF-8AE8-EF43B9849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F8A68-9CCC-4810-B8C4-AD4045EC6046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7FD8D-B941-4617-A761-836546956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1D962-EB01-488A-A9CC-391B788F6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1F76-83AD-4084-A779-B14318600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2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0252F-1CA8-4C64-B9ED-18CD1D7A0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039" y="575609"/>
            <a:ext cx="11085922" cy="3204540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Курганы могильника Алмалык-дере в погребальных традициях Восточной Европы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0EC727-44CF-4A7E-83DB-00BB2C415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2170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Голев С.А.</a:t>
            </a:r>
          </a:p>
        </p:txBody>
      </p:sp>
    </p:spTree>
    <p:extLst>
      <p:ext uri="{BB962C8B-B14F-4D97-AF65-F5344CB8AC3E}">
        <p14:creationId xmlns:p14="http://schemas.microsoft.com/office/powerpoint/2010/main" val="122382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EDB439-46DC-4FF8-A123-6BCC588F9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4" y="1749720"/>
            <a:ext cx="5047256" cy="3870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6C41AB-FDA2-4530-8501-3C3CFBA842C6}"/>
              </a:ext>
            </a:extLst>
          </p:cNvPr>
          <p:cNvSpPr txBox="1"/>
          <p:nvPr/>
        </p:nvSpPr>
        <p:spPr>
          <a:xfrm>
            <a:off x="2283643" y="5619847"/>
            <a:ext cx="1600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 севера.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33955-9111-488B-82A1-7B125E2DF20E}"/>
              </a:ext>
            </a:extLst>
          </p:cNvPr>
          <p:cNvSpPr txBox="1"/>
          <p:nvPr/>
        </p:nvSpPr>
        <p:spPr>
          <a:xfrm>
            <a:off x="4491738" y="734057"/>
            <a:ext cx="3208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Насыпь диаметром около 7,0 м и высотой более 0,5 м.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336AE-2459-41ED-9197-D8B646AC5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24" y="1749720"/>
            <a:ext cx="5160279" cy="38583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589A31-5DD0-4476-B560-9E145BD099CB}"/>
              </a:ext>
            </a:extLst>
          </p:cNvPr>
          <p:cNvSpPr txBox="1"/>
          <p:nvPr/>
        </p:nvSpPr>
        <p:spPr>
          <a:xfrm>
            <a:off x="8178751" y="5608063"/>
            <a:ext cx="1729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с запада.</a:t>
            </a:r>
          </a:p>
        </p:txBody>
      </p:sp>
    </p:spTree>
    <p:extLst>
      <p:ext uri="{BB962C8B-B14F-4D97-AF65-F5344CB8AC3E}">
        <p14:creationId xmlns:p14="http://schemas.microsoft.com/office/powerpoint/2010/main" val="260988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94827D-844B-40FA-A989-CABFDC482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35" y="288227"/>
            <a:ext cx="3448906" cy="60183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EE4E3C-6B00-45B2-9B73-468EC621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0" y="972380"/>
            <a:ext cx="3281195" cy="4478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9E4898-2EEF-415E-A4A9-9F9FEE7FACDB}"/>
              </a:ext>
            </a:extLst>
          </p:cNvPr>
          <p:cNvSpPr txBox="1"/>
          <p:nvPr/>
        </p:nvSpPr>
        <p:spPr>
          <a:xfrm>
            <a:off x="6940486" y="5451357"/>
            <a:ext cx="2646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 во входной яме.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83848-4D42-4F51-8A42-091B041296AB}"/>
              </a:ext>
            </a:extLst>
          </p:cNvPr>
          <p:cNvSpPr txBox="1"/>
          <p:nvPr/>
        </p:nvSpPr>
        <p:spPr>
          <a:xfrm>
            <a:off x="2971976" y="6286970"/>
            <a:ext cx="1468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яма.</a:t>
            </a:r>
          </a:p>
        </p:txBody>
      </p:sp>
    </p:spTree>
    <p:extLst>
      <p:ext uri="{BB962C8B-B14F-4D97-AF65-F5344CB8AC3E}">
        <p14:creationId xmlns:p14="http://schemas.microsoft.com/office/powerpoint/2010/main" val="36598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A175A6-5897-4662-872F-6515174B2EB5}"/>
              </a:ext>
            </a:extLst>
          </p:cNvPr>
          <p:cNvSpPr txBox="1"/>
          <p:nvPr/>
        </p:nvSpPr>
        <p:spPr>
          <a:xfrm>
            <a:off x="5376028" y="173552"/>
            <a:ext cx="1439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AF1AAA-CAE8-4090-8848-BE93C76F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1" y="699937"/>
            <a:ext cx="8146479" cy="5458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090C99-75C2-46B5-B3FF-8D97D87ADE08}"/>
              </a:ext>
            </a:extLst>
          </p:cNvPr>
          <p:cNvSpPr txBox="1"/>
          <p:nvPr/>
        </p:nvSpPr>
        <p:spPr>
          <a:xfrm>
            <a:off x="3981864" y="6158062"/>
            <a:ext cx="1223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 с юга.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56E3B-FA40-44D0-95EB-8946883711CF}"/>
              </a:ext>
            </a:extLst>
          </p:cNvPr>
          <p:cNvSpPr txBox="1"/>
          <p:nvPr/>
        </p:nvSpPr>
        <p:spPr>
          <a:xfrm>
            <a:off x="8980116" y="3105834"/>
            <a:ext cx="3211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Диаметр насыпи около 26 м, высота в среднем около 1,5 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18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A26113-C299-40DB-8734-54E69301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15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Аналогии на территории Восточной Европы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2C0CD0-C0E2-4835-B6FC-A684E360FA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655" y="-589937"/>
            <a:ext cx="5740925" cy="8183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12ACAD-7326-49CD-96C9-50FE3061F9EF}"/>
              </a:ext>
            </a:extLst>
          </p:cNvPr>
          <p:cNvSpPr txBox="1"/>
          <p:nvPr/>
        </p:nvSpPr>
        <p:spPr>
          <a:xfrm>
            <a:off x="8700942" y="1463510"/>
            <a:ext cx="3403074" cy="421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Брут; 2– Беслан; 3–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Экажево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4– Паласа–сырт; 5–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Левоподкумский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1; 6–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Пегушин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1; 7– Веселая Роща; 8– Змейский; 9– Киевское; 10– Братское; 11– Кичкинский I; 12– Романовский II; 13– Кобякова; 14– Журавка; 15– Козинка VIII; 16–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Брилевка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17– Дмухайловка; 18– Алмалык–дере; 19– Совхоз № 10; 20– Кубей; 21– Фрикацей; 22– Градешка; 23– Котловина I; 24– Альфельд.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9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8D1110-EFFD-4417-8EF1-E0B34F907E51}"/>
              </a:ext>
            </a:extLst>
          </p:cNvPr>
          <p:cNvSpPr txBox="1"/>
          <p:nvPr/>
        </p:nvSpPr>
        <p:spPr>
          <a:xfrm>
            <a:off x="5357174" y="322023"/>
            <a:ext cx="87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Крым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FCE23-F8AD-4FE1-83D1-5A7CE7E47FA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3435" r="7664" b="57975"/>
          <a:stretch/>
        </p:blipFill>
        <p:spPr bwMode="auto">
          <a:xfrm rot="5400000">
            <a:off x="-242741" y="2073111"/>
            <a:ext cx="4100659" cy="28626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96FCD8-9C3E-4D5A-A51C-0875FD74A70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5728" r="20491" b="942"/>
          <a:stretch/>
        </p:blipFill>
        <p:spPr bwMode="auto">
          <a:xfrm>
            <a:off x="7475456" y="506689"/>
            <a:ext cx="4336330" cy="58446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25610-A1D8-48B1-873A-AA8671FA5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4933" r="4703" b="35638"/>
          <a:stretch/>
        </p:blipFill>
        <p:spPr>
          <a:xfrm>
            <a:off x="3401738" y="2381444"/>
            <a:ext cx="3910872" cy="2095110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CCF9C22-BCDD-4B54-B3C4-B30A06BE374E}"/>
              </a:ext>
            </a:extLst>
          </p:cNvPr>
          <p:cNvCxnSpPr>
            <a:stCxn id="9" idx="0"/>
          </p:cNvCxnSpPr>
          <p:nvPr/>
        </p:nvCxnSpPr>
        <p:spPr>
          <a:xfrm>
            <a:off x="5357174" y="2381444"/>
            <a:ext cx="3268352" cy="52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F9C6F52-01C9-4A8D-9C88-F85063F15E5B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1807588" y="2271860"/>
            <a:ext cx="3549586" cy="1095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2F9778-0A17-4B0C-8CA5-A5C26C0B71A1}"/>
              </a:ext>
            </a:extLst>
          </p:cNvPr>
          <p:cNvSpPr txBox="1"/>
          <p:nvPr/>
        </p:nvSpPr>
        <p:spPr>
          <a:xfrm>
            <a:off x="3283277" y="4586138"/>
            <a:ext cx="4147794" cy="6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 Стржелецкий С. Ф., Высотская, Т. Н., Рыжова, Л. А., Жесткова, Г. И., 2003–2004.)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7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50CFED-A73F-4206-8893-BA8D42744253}"/>
              </a:ext>
            </a:extLst>
          </p:cNvPr>
          <p:cNvSpPr txBox="1"/>
          <p:nvPr/>
        </p:nvSpPr>
        <p:spPr>
          <a:xfrm>
            <a:off x="5388597" y="0"/>
            <a:ext cx="2080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Северный Кавказ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1D978F-F71F-4AFD-95C8-78CBE1D42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" r="1709" b="2603"/>
          <a:stretch/>
        </p:blipFill>
        <p:spPr bwMode="auto">
          <a:xfrm>
            <a:off x="341879" y="443059"/>
            <a:ext cx="6087201" cy="60802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51AB09-680C-425B-BF20-182FF88C541B}"/>
              </a:ext>
            </a:extLst>
          </p:cNvPr>
          <p:cNvSpPr txBox="1"/>
          <p:nvPr/>
        </p:nvSpPr>
        <p:spPr>
          <a:xfrm>
            <a:off x="226047" y="6467316"/>
            <a:ext cx="609442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Брут № 5; 2– Киевский–1 № 495; 3– Братское № 54.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A7C82A-4E23-465C-AAB4-B2BAC5738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11" y="443059"/>
            <a:ext cx="4614062" cy="59710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F50DD1-92B4-431A-93AB-BB695735D625}"/>
              </a:ext>
            </a:extLst>
          </p:cNvPr>
          <p:cNvSpPr txBox="1"/>
          <p:nvPr/>
        </p:nvSpPr>
        <p:spPr>
          <a:xfrm>
            <a:off x="7255586" y="6414091"/>
            <a:ext cx="3801111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Беслан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186; 2–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Беслан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874.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6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6CF5D-0D43-4AA0-9615-855D8B6F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0515"/>
            <a:ext cx="4734885" cy="61178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299A4B-B396-4307-9F8C-3AFBCAC49B76}"/>
              </a:ext>
            </a:extLst>
          </p:cNvPr>
          <p:cNvSpPr txBox="1"/>
          <p:nvPr/>
        </p:nvSpPr>
        <p:spPr>
          <a:xfrm>
            <a:off x="-114300" y="6188339"/>
            <a:ext cx="6096000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Экажево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–1 № 2; 2– Паласа–Сырт № 216; 3– Веселая Роща–2 № 8; 4– Змейский № 1.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3A9883-F9F7-4EDC-BB1E-A70FF1736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9194" y="259370"/>
            <a:ext cx="3496056" cy="47489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2D78E-C855-4AE8-BE4A-AE9D689B5A18}"/>
              </a:ext>
            </a:extLst>
          </p:cNvPr>
          <p:cNvSpPr txBox="1"/>
          <p:nvPr/>
        </p:nvSpPr>
        <p:spPr>
          <a:xfrm>
            <a:off x="7140359" y="4381882"/>
            <a:ext cx="3133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Пегушин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–1. Катакомба № 15.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9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F44E50-C64A-4288-9D13-23B8F2A62FFC}"/>
              </a:ext>
            </a:extLst>
          </p:cNvPr>
          <p:cNvSpPr txBox="1"/>
          <p:nvPr/>
        </p:nvSpPr>
        <p:spPr>
          <a:xfrm>
            <a:off x="5300662" y="142875"/>
            <a:ext cx="159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Нижний Дон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53ED00-D834-43C7-95C8-16DB654B8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555" y="1615425"/>
            <a:ext cx="4682917" cy="33932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07390-BE28-431D-B4AA-A5DD156FB988}"/>
              </a:ext>
            </a:extLst>
          </p:cNvPr>
          <p:cNvSpPr txBox="1"/>
          <p:nvPr/>
        </p:nvSpPr>
        <p:spPr>
          <a:xfrm>
            <a:off x="666750" y="5706966"/>
            <a:ext cx="438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Журавка. Подбойная могила № 16.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8A9987-1C0A-4459-8D08-7203FDA28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19" y="659267"/>
            <a:ext cx="4377507" cy="55394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BB1DC-0050-402D-AE9F-EC071FA16F67}"/>
              </a:ext>
            </a:extLst>
          </p:cNvPr>
          <p:cNvSpPr txBox="1"/>
          <p:nvPr/>
        </p:nvSpPr>
        <p:spPr>
          <a:xfrm>
            <a:off x="5397672" y="6148767"/>
            <a:ext cx="6096000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Кобякова, погребение 21; 2– Романовский–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4; 3– Кобякова, погребение № 10.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0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130869-B3F0-4BCA-9C69-4927D6B6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675" y="331469"/>
            <a:ext cx="6157570" cy="5563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1D0E8-5B28-4401-A7DB-7F9D4754143E}"/>
              </a:ext>
            </a:extLst>
          </p:cNvPr>
          <p:cNvSpPr txBox="1"/>
          <p:nvPr/>
        </p:nvSpPr>
        <p:spPr>
          <a:xfrm>
            <a:off x="2781300" y="5894679"/>
            <a:ext cx="6096000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Кичкинский–I № 3; 2– Кичкинский–I № 4; 3– Козинка–VIII № 15; 4– Козинка–VIII № 16.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15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45B8B5-C230-4133-B74E-B0E8B575A362}"/>
              </a:ext>
            </a:extLst>
          </p:cNvPr>
          <p:cNvSpPr txBox="1"/>
          <p:nvPr/>
        </p:nvSpPr>
        <p:spPr>
          <a:xfrm>
            <a:off x="5305425" y="110609"/>
            <a:ext cx="1581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Поднепровье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CFDB7D-31EF-430F-A939-43825F804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75" y="696901"/>
            <a:ext cx="7185050" cy="56192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B5E18-9C31-43CB-8386-5635AA96575B}"/>
              </a:ext>
            </a:extLst>
          </p:cNvPr>
          <p:cNvSpPr txBox="1"/>
          <p:nvPr/>
        </p:nvSpPr>
        <p:spPr>
          <a:xfrm>
            <a:off x="2438400" y="6316194"/>
            <a:ext cx="731520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Брилевка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165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2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Брилевка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39; 3– Дмухайловка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9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BD7BA-5C61-4A01-842E-093D75F6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77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Местоположение и топографический план Алмалыкского могильника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36D745-EC35-42F8-94FF-8DCED83B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13814"/>
          <a:stretch/>
        </p:blipFill>
        <p:spPr>
          <a:xfrm>
            <a:off x="5679759" y="810033"/>
            <a:ext cx="4897115" cy="57415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C9F75A-4FF9-4AEB-B600-956320C22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90" y="810033"/>
            <a:ext cx="4153484" cy="587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8A6DBF-8E96-4145-885A-C29678D362A6}"/>
              </a:ext>
            </a:extLst>
          </p:cNvPr>
          <p:cNvSpPr txBox="1"/>
          <p:nvPr/>
        </p:nvSpPr>
        <p:spPr>
          <a:xfrm>
            <a:off x="4424362" y="72509"/>
            <a:ext cx="334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Междуречье Днестра и Дуная </a:t>
            </a:r>
            <a:endParaRPr lang="ru-RU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84BA63-8E23-4482-B9F4-D2D229DBC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5" y="777549"/>
            <a:ext cx="4935322" cy="563514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38BF70-7E0F-47FA-B457-5D4FC1555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76" y="777549"/>
            <a:ext cx="5045050" cy="565221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53F11D-8869-44EF-9582-44EAD3FBF57E}"/>
              </a:ext>
            </a:extLst>
          </p:cNvPr>
          <p:cNvSpPr txBox="1"/>
          <p:nvPr/>
        </p:nvSpPr>
        <p:spPr>
          <a:xfrm>
            <a:off x="1580878" y="6429760"/>
            <a:ext cx="3762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– Кубей № 18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2 – Градешка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№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2817B-BA55-4408-95DA-107EEFACCE70}"/>
              </a:ext>
            </a:extLst>
          </p:cNvPr>
          <p:cNvSpPr txBox="1"/>
          <p:nvPr/>
        </p:nvSpPr>
        <p:spPr>
          <a:xfrm>
            <a:off x="6566140" y="6429760"/>
            <a:ext cx="4935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– Кубей № 20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2– Кубей № 9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3– Фрикацей № 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78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1D90AC-7571-46FA-ACF7-D93BC9F15B3F}"/>
              </a:ext>
            </a:extLst>
          </p:cNvPr>
          <p:cNvSpPr txBox="1"/>
          <p:nvPr/>
        </p:nvSpPr>
        <p:spPr>
          <a:xfrm>
            <a:off x="3354057" y="95875"/>
            <a:ext cx="513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 Венгерская низменность (Альфельд)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5C8DE-0230-4B0D-B225-BD61E6197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12" y="465207"/>
            <a:ext cx="6079846" cy="5641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E704B-CEF9-4F33-861D-7B9A29748AC9}"/>
              </a:ext>
            </a:extLst>
          </p:cNvPr>
          <p:cNvSpPr txBox="1"/>
          <p:nvPr/>
        </p:nvSpPr>
        <p:spPr>
          <a:xfrm>
            <a:off x="5083404" y="6231493"/>
            <a:ext cx="226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 у с. Корпач-3</a:t>
            </a:r>
          </a:p>
        </p:txBody>
      </p:sp>
    </p:spTree>
    <p:extLst>
      <p:ext uri="{BB962C8B-B14F-4D97-AF65-F5344CB8AC3E}">
        <p14:creationId xmlns:p14="http://schemas.microsoft.com/office/powerpoint/2010/main" val="3837566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982240-AAE0-4B9D-B039-5FC135CDC319}"/>
              </a:ext>
            </a:extLst>
          </p:cNvPr>
          <p:cNvSpPr txBox="1"/>
          <p:nvPr/>
        </p:nvSpPr>
        <p:spPr>
          <a:xfrm>
            <a:off x="4090558" y="9606"/>
            <a:ext cx="422388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Конструкции из камня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2CD7F-F3C8-47A3-BEE3-5BC2D75D4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5001" r="4695" b="11539"/>
          <a:stretch/>
        </p:blipFill>
        <p:spPr bwMode="auto">
          <a:xfrm>
            <a:off x="751429" y="1812822"/>
            <a:ext cx="4861558" cy="3232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D39D48-C3FF-41B9-B515-B5CBBDC98AE7}"/>
              </a:ext>
            </a:extLst>
          </p:cNvPr>
          <p:cNvSpPr txBox="1"/>
          <p:nvPr/>
        </p:nvSpPr>
        <p:spPr>
          <a:xfrm>
            <a:off x="134994" y="5045178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Реконструкция общего вида некрополя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вельбаркской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культуры.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09014F-543D-4303-A6EF-56F68DD12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57" y="609233"/>
            <a:ext cx="3616757" cy="49639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4F2EEE-3D5A-4F55-B93F-B8C05155CB91}"/>
              </a:ext>
            </a:extLst>
          </p:cNvPr>
          <p:cNvSpPr txBox="1"/>
          <p:nvPr/>
        </p:nvSpPr>
        <p:spPr>
          <a:xfrm>
            <a:off x="5964054" y="5533402"/>
            <a:ext cx="5380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Вельбарская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культура. Могильник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Гржибница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Погребение № 13.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089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0DAF40-968D-4039-8268-C71F5AFE7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75759" y="479205"/>
            <a:ext cx="3840480" cy="544799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B8768-BDDD-425E-B3FD-30A176C8B5BD}"/>
              </a:ext>
            </a:extLst>
          </p:cNvPr>
          <p:cNvSpPr txBox="1"/>
          <p:nvPr/>
        </p:nvSpPr>
        <p:spPr>
          <a:xfrm>
            <a:off x="2826077" y="5123443"/>
            <a:ext cx="653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Пшеворская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культура. могильник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Неданово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Погребение № 257.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73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69CE4-FDD7-4502-BB7C-0864D0FB0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" y="1203424"/>
            <a:ext cx="4258239" cy="431264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8B46A-55FD-4521-B4EA-911C212D1968}"/>
              </a:ext>
            </a:extLst>
          </p:cNvPr>
          <p:cNvSpPr txBox="1"/>
          <p:nvPr/>
        </p:nvSpPr>
        <p:spPr>
          <a:xfrm>
            <a:off x="-178120" y="5516070"/>
            <a:ext cx="6094428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 с каменным кольцом на территории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Готленда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Могильник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Валхагар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южный. Погребение № 88.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3B4EF7-3DE0-45A5-80B2-04B55328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06" y="992240"/>
            <a:ext cx="4743602" cy="487844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BFD1-D98C-4728-BDFE-6E54A1F2046C}"/>
              </a:ext>
            </a:extLst>
          </p:cNvPr>
          <p:cNvSpPr txBox="1"/>
          <p:nvPr/>
        </p:nvSpPr>
        <p:spPr>
          <a:xfrm>
            <a:off x="5633116" y="5865760"/>
            <a:ext cx="6183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с урновыми погребениями на территории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Готленда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Могильник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Валхагар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М. Курган № 238.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882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15D2A-EDAE-416A-AC7F-AB6E88CE1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39" y="801352"/>
            <a:ext cx="4160520" cy="4800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211BD-FD80-4CB7-B0DE-B1CF79B1E275}"/>
              </a:ext>
            </a:extLst>
          </p:cNvPr>
          <p:cNvSpPr txBox="1"/>
          <p:nvPr/>
        </p:nvSpPr>
        <p:spPr>
          <a:xfrm>
            <a:off x="-254515" y="5601952"/>
            <a:ext cx="6094428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Погребения раннего железного века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Самбийском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полуострове.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AA99C8-9D34-4FAB-9C1F-227568E80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4228" r="2788" b="1960"/>
          <a:stretch/>
        </p:blipFill>
        <p:spPr bwMode="auto">
          <a:xfrm>
            <a:off x="5247169" y="1160162"/>
            <a:ext cx="6232392" cy="408298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AF915F-AC52-459F-ADF9-596DA1100BAA}"/>
              </a:ext>
            </a:extLst>
          </p:cNvPr>
          <p:cNvSpPr txBox="1"/>
          <p:nvPr/>
        </p:nvSpPr>
        <p:spPr>
          <a:xfrm>
            <a:off x="5731669" y="5237881"/>
            <a:ext cx="6224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Погребальные комплексы могильника Хрустальное.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929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F69DEB-3EEA-401F-BC0D-C1A8BE22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545" y="670511"/>
            <a:ext cx="4456176" cy="52852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22088-A8C9-4C15-9F88-EE9A72249479}"/>
              </a:ext>
            </a:extLst>
          </p:cNvPr>
          <p:cNvSpPr txBox="1"/>
          <p:nvPr/>
        </p:nvSpPr>
        <p:spPr>
          <a:xfrm>
            <a:off x="2788419" y="5955743"/>
            <a:ext cx="609442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Могильник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Чубовка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Погребение № 4.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BD7BA-5C61-4A01-842E-093D75F63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774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курганных комплексов могильника Алмалык-дере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9D8BA-CFC8-4E2E-9CFE-0C5362D17897}"/>
              </a:ext>
            </a:extLst>
          </p:cNvPr>
          <p:cNvSpPr txBox="1"/>
          <p:nvPr/>
        </p:nvSpPr>
        <p:spPr>
          <a:xfrm>
            <a:off x="5390168" y="698417"/>
            <a:ext cx="1411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1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2D4607-5ABA-4CD2-9AB7-0AA4388B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0" y="1172739"/>
            <a:ext cx="7689114" cy="5145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1B5739-0623-495C-B0A7-A739931A9612}"/>
              </a:ext>
            </a:extLst>
          </p:cNvPr>
          <p:cNvSpPr txBox="1"/>
          <p:nvPr/>
        </p:nvSpPr>
        <p:spPr>
          <a:xfrm>
            <a:off x="3798217" y="6318531"/>
            <a:ext cx="1509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с севера.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4D20E0-1FA7-419D-A69A-CAFA60F434CC}"/>
              </a:ext>
            </a:extLst>
          </p:cNvPr>
          <p:cNvSpPr txBox="1"/>
          <p:nvPr/>
        </p:nvSpPr>
        <p:spPr>
          <a:xfrm>
            <a:off x="8863553" y="3429000"/>
            <a:ext cx="2806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Высота насыпи около 2 м, диаметр около 23 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99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663ABA-067D-46CB-8ABE-A2AF3DF835FA}"/>
              </a:ext>
            </a:extLst>
          </p:cNvPr>
          <p:cNvSpPr txBox="1"/>
          <p:nvPr/>
        </p:nvSpPr>
        <p:spPr>
          <a:xfrm>
            <a:off x="5390168" y="164125"/>
            <a:ext cx="1411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1B48D1-FC8E-44A2-AD1A-1E72EE6F9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" y="2213115"/>
            <a:ext cx="5015802" cy="3685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150D4B-94F7-4B34-AB8F-DCB60748610B}"/>
              </a:ext>
            </a:extLst>
          </p:cNvPr>
          <p:cNvSpPr txBox="1"/>
          <p:nvPr/>
        </p:nvSpPr>
        <p:spPr>
          <a:xfrm>
            <a:off x="176899" y="5912138"/>
            <a:ext cx="5622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Ровик и входная яма склепа №177/2005. Вид с востока.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388F4A-6BD9-48A7-8AA5-07E8B1CFA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84289"/>
            <a:ext cx="5400654" cy="39686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4AC854-6EE8-4548-972A-85695D7077B1}"/>
              </a:ext>
            </a:extLst>
          </p:cNvPr>
          <p:cNvSpPr txBox="1"/>
          <p:nvPr/>
        </p:nvSpPr>
        <p:spPr>
          <a:xfrm>
            <a:off x="5749112" y="4990557"/>
            <a:ext cx="609442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Ровик и входная яма склепа №177/2005. Вид с юго-востока.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5BD50A-221F-4C32-990D-047026BF677C}"/>
              </a:ext>
            </a:extLst>
          </p:cNvPr>
          <p:cNvSpPr txBox="1"/>
          <p:nvPr/>
        </p:nvSpPr>
        <p:spPr>
          <a:xfrm>
            <a:off x="480107" y="984289"/>
            <a:ext cx="5091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Высота насыпи 0,15 – 0,25 м, диаметр около 12 м.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Ровик, гипотетически имеет диаметр около 16 м, ширину 0,45 – 0,50 м.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0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DEE359-4D91-4E47-8D53-9957682FC0DD}"/>
              </a:ext>
            </a:extLst>
          </p:cNvPr>
          <p:cNvSpPr txBox="1"/>
          <p:nvPr/>
        </p:nvSpPr>
        <p:spPr>
          <a:xfrm>
            <a:off x="5380741" y="179109"/>
            <a:ext cx="1430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79CFBD-EF32-45CE-9BAD-DB8ECD950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2" y="2243697"/>
            <a:ext cx="4909776" cy="3977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FA5684-98A1-483C-9E83-01406C29C642}"/>
              </a:ext>
            </a:extLst>
          </p:cNvPr>
          <p:cNvSpPr txBox="1"/>
          <p:nvPr/>
        </p:nvSpPr>
        <p:spPr>
          <a:xfrm>
            <a:off x="2224225" y="6221691"/>
            <a:ext cx="1932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 сверху с юга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46DCB-F0EC-4B78-BCFC-C18772376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18" y="2059800"/>
            <a:ext cx="5939444" cy="3341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AF6A2-D7D2-4C4A-98A8-05BA5E1E524E}"/>
              </a:ext>
            </a:extLst>
          </p:cNvPr>
          <p:cNvSpPr txBox="1"/>
          <p:nvPr/>
        </p:nvSpPr>
        <p:spPr>
          <a:xfrm>
            <a:off x="8083511" y="5335528"/>
            <a:ext cx="1932996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с юго-запада.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81FFC-7ADA-4056-9E5B-7131C3A8886B}"/>
              </a:ext>
            </a:extLst>
          </p:cNvPr>
          <p:cNvSpPr txBox="1"/>
          <p:nvPr/>
        </p:nvSpPr>
        <p:spPr>
          <a:xfrm>
            <a:off x="725932" y="1136470"/>
            <a:ext cx="49097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Насыпь округлой формы диаметром 11,00 – 12,00 м., высота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над основным погребением, не менее 0,60 м.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B72D33-8061-4224-9A3D-851E9B0DF053}"/>
              </a:ext>
            </a:extLst>
          </p:cNvPr>
          <p:cNvSpPr txBox="1"/>
          <p:nvPr/>
        </p:nvSpPr>
        <p:spPr>
          <a:xfrm>
            <a:off x="5986018" y="911707"/>
            <a:ext cx="6085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каменного кольца колеблется в пределах 0,70 – 0,85 м. Внутренний максимальный диаметр обкладки около 7,50 м, внешний – 8,70 м.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A32B6-5C5F-4F11-A32A-73D83A1D5020}"/>
              </a:ext>
            </a:extLst>
          </p:cNvPr>
          <p:cNvSpPr txBox="1"/>
          <p:nvPr/>
        </p:nvSpPr>
        <p:spPr>
          <a:xfrm>
            <a:off x="6080287" y="5760026"/>
            <a:ext cx="5939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Ровик диаметром до 12,40 м, внутренним – до 10,40 м., шириной от 0,50 м (по дну) до 1,20 м (по верхнему краю) и глубиной 0,65 – 0,80 м. </a:t>
            </a:r>
            <a:endParaRPr lang="ru-RU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561392E-78C8-4738-B61F-8243612FA785}"/>
              </a:ext>
            </a:extLst>
          </p:cNvPr>
          <p:cNvCxnSpPr>
            <a:stCxn id="12" idx="2"/>
          </p:cNvCxnSpPr>
          <p:nvPr/>
        </p:nvCxnSpPr>
        <p:spPr>
          <a:xfrm>
            <a:off x="3180820" y="2059800"/>
            <a:ext cx="542768" cy="1937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4C8BC7D-8534-4473-98FB-B18E50B96F90}"/>
              </a:ext>
            </a:extLst>
          </p:cNvPr>
          <p:cNvCxnSpPr>
            <a:stCxn id="14" idx="2"/>
          </p:cNvCxnSpPr>
          <p:nvPr/>
        </p:nvCxnSpPr>
        <p:spPr>
          <a:xfrm flipH="1">
            <a:off x="7569724" y="1835037"/>
            <a:ext cx="1458958" cy="18037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C34F80F-DF1B-44C3-9D39-A44F5CAE6E3A}"/>
              </a:ext>
            </a:extLst>
          </p:cNvPr>
          <p:cNvCxnSpPr>
            <a:stCxn id="16" idx="1"/>
          </p:cNvCxnSpPr>
          <p:nvPr/>
        </p:nvCxnSpPr>
        <p:spPr>
          <a:xfrm flipV="1">
            <a:off x="6080287" y="4685122"/>
            <a:ext cx="730972" cy="15365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405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6D9D7-830B-4E93-B05D-289E9AFA1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" y="150829"/>
            <a:ext cx="11727613" cy="5943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D5DE5-345D-4D77-BC42-83D836FBD9F6}"/>
              </a:ext>
            </a:extLst>
          </p:cNvPr>
          <p:cNvSpPr txBox="1"/>
          <p:nvPr/>
        </p:nvSpPr>
        <p:spPr>
          <a:xfrm>
            <a:off x="5451050" y="6094098"/>
            <a:ext cx="1703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52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AF721-0F37-4581-91F4-068C72CA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7" y="2310699"/>
            <a:ext cx="6013396" cy="41053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6C2112-463E-4E90-A0EC-9F5945827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06" y="257262"/>
            <a:ext cx="4017966" cy="2665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D2C16-FD69-458F-A444-6C6B3CEEE662}"/>
              </a:ext>
            </a:extLst>
          </p:cNvPr>
          <p:cNvSpPr txBox="1"/>
          <p:nvPr/>
        </p:nvSpPr>
        <p:spPr>
          <a:xfrm>
            <a:off x="7534567" y="2922309"/>
            <a:ext cx="365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Северные торцевые стенки входной ямы и камеры. Вид с юга.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7D4768-594C-414A-B726-654F662F7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06" y="3776060"/>
            <a:ext cx="4017966" cy="26650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D27D3B-6662-4A79-ACB2-E6EDA62B84ED}"/>
              </a:ext>
            </a:extLst>
          </p:cNvPr>
          <p:cNvSpPr txBox="1"/>
          <p:nvPr/>
        </p:nvSpPr>
        <p:spPr>
          <a:xfrm>
            <a:off x="7534567" y="6416072"/>
            <a:ext cx="383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 плит заклада. Вид с востока.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0D09D0-DFCA-41DE-A1C2-ECC67F5C2388}"/>
              </a:ext>
            </a:extLst>
          </p:cNvPr>
          <p:cNvSpPr txBox="1"/>
          <p:nvPr/>
        </p:nvSpPr>
        <p:spPr>
          <a:xfrm>
            <a:off x="197963" y="414780"/>
            <a:ext cx="6523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Подбойная могила № 43, имела прямоугольную в плане входную яму размерами 2,6 х 0,9 м. Вход в камеру шириной 1,9 м и высотой около 0,60 м.  Камера трапециевидной форм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длина у входа 2,95 м, у западной (боковой) стены – 3,35 м; ширина камеры около 1,6 м. Высота камеры 0,95 м. Глубина уступа между полом входной ямы и полом камеры – 0,3 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89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A6168E-3FCA-429E-9005-EDAA8506DDB0}"/>
              </a:ext>
            </a:extLst>
          </p:cNvPr>
          <p:cNvSpPr txBox="1"/>
          <p:nvPr/>
        </p:nvSpPr>
        <p:spPr>
          <a:xfrm>
            <a:off x="5394881" y="88711"/>
            <a:ext cx="140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9FF037-F21D-483B-9D89-4F75602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7" y="720725"/>
            <a:ext cx="8336992" cy="5583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44F03B-7C28-4DB0-8DC7-F58735DC9497}"/>
              </a:ext>
            </a:extLst>
          </p:cNvPr>
          <p:cNvSpPr txBox="1"/>
          <p:nvPr/>
        </p:nvSpPr>
        <p:spPr>
          <a:xfrm>
            <a:off x="3907016" y="6304001"/>
            <a:ext cx="1232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 с юга.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AFB80-E5D3-404C-96AA-05DA11FC8665}"/>
              </a:ext>
            </a:extLst>
          </p:cNvPr>
          <p:cNvSpPr txBox="1"/>
          <p:nvPr/>
        </p:nvSpPr>
        <p:spPr>
          <a:xfrm>
            <a:off x="8833192" y="2690336"/>
            <a:ext cx="31671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Диаметр около 32 м, максимальная высота – от восточной полы до вершины около 1 м, от западной полы до вершины около 0,40 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441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FE5F6E-4C5D-4799-9BE9-0725C9BADBF7}"/>
              </a:ext>
            </a:extLst>
          </p:cNvPr>
          <p:cNvSpPr txBox="1"/>
          <p:nvPr/>
        </p:nvSpPr>
        <p:spPr>
          <a:xfrm>
            <a:off x="5394881" y="107564"/>
            <a:ext cx="1402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Курган №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A256F-146B-438A-8C3B-AA57C37A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5" y="822783"/>
            <a:ext cx="7542707" cy="5601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07CDE-3820-4EDD-AC09-C09DB95972BC}"/>
              </a:ext>
            </a:extLst>
          </p:cNvPr>
          <p:cNvSpPr txBox="1"/>
          <p:nvPr/>
        </p:nvSpPr>
        <p:spPr>
          <a:xfrm>
            <a:off x="8163612" y="2069805"/>
            <a:ext cx="34007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курганной насыпи располагалась катакомба-склеп. Входная яма длинною 2,65 м, шириною 0,65 - 0,73 м., глубина от 2,20 до 2,40 м. Камера в плане прямоугольной формы, размеры 2,45 х 1,45 м. Высота свода у входа максимальна и составляет 1,12 м.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5530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841</Words>
  <Application>Microsoft Office PowerPoint</Application>
  <PresentationFormat>Широкоэкранный</PresentationFormat>
  <Paragraphs>65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Курганы могильника Алмалык-дере в погребальных традициях Восточной Европы </vt:lpstr>
      <vt:lpstr>Местоположение и топографический план Алмалыкского могильника</vt:lpstr>
      <vt:lpstr>Общая характеристика курганных комплексов могильника Алмалык-дере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Аналогии на территории Восточной Европы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Курганы могильника Алмалык-дере в погребальных традициях Восточной Европы </dc:title>
  <dc:creator>User</dc:creator>
  <cp:lastModifiedBy>User</cp:lastModifiedBy>
  <cp:revision>46</cp:revision>
  <dcterms:created xsi:type="dcterms:W3CDTF">2023-11-14T20:09:47Z</dcterms:created>
  <dcterms:modified xsi:type="dcterms:W3CDTF">2023-11-15T22:14:41Z</dcterms:modified>
</cp:coreProperties>
</file>